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83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741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3305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630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9719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21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222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48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43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03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73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0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343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176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95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147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2FFF-6A6D-4FF0-8F6B-D17C747CC728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56B70BD-8537-4BE3-BFB9-F5EE3F4226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664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380606" y="285403"/>
            <a:ext cx="8562110" cy="515389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основная образовательная программа для детей с тяжелыми нарушениями речи</a:t>
            </a:r>
            <a:b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Успенской СОШ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16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31520" y="609600"/>
            <a:ext cx="10035540" cy="665163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объем образовательной программы для детей с тяжелыми нарушениями речи (ТНР)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60120" y="2170113"/>
            <a:ext cx="10081260" cy="3871912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планируется в соответствии с возрастом воспитанников, уровнем их речевого развития, спецификой дошкольного образования для данной категории детей.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244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"/>
            <a:ext cx="10295466" cy="93725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Специальными условиями для получения образования детьми с тяжелыми нарушениями речи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740" y="1120140"/>
            <a:ext cx="11795760" cy="4921223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считать создание предметно-пространственной развивающей образовательной среды, учитывающей особенности детей с ТНР;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использование специальных дидактических пособий, технологий, методик и других средств;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реализацию комплексного взаимодействия, творческого и профессионального потенциала специалистов образовательных организаций ;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проведение групповых и индивидуальных коррекционных занятий с логопедом ;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обеспечение эффективного планирования и реализации в организации  образовательной деятельности, самостоятельной деятельности детей с ТНР, режимных моментов с использованием вариативных форм работы, обусловленных учетом структуры дефекта детей с тяжелыми нарушениями речи.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2289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ОЛЯ\ЛОГОПЕД Д.С\АООП ДО для детей с ТНР\92a0f89f-4eff-43df-be90-e495648cd40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760" y="388620"/>
            <a:ext cx="9304020" cy="58597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758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740" y="805218"/>
            <a:ext cx="10464080" cy="5236145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основная образовательная программа для детей с тяжелыми нарушениями речи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разработана в соответствии с Федеральным законом от 29.12.2012 № 273-ФЗ "Об образовании в Российской Федерации", федеральным государственным образовательным стандартом дошкольного образования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Министерства образования и науки РФ от 17 октября 2013 г. №1155), на основе примерной адаптированной основной образовательной программы дошкольного образования детей с тяжелыми нарушениями речи, одобренной решением федерального учебно-методического объединения по общему образованию 7 декабря 2017 г., протокол № 6/17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6036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822960" y="640080"/>
            <a:ext cx="10058400" cy="5898833"/>
          </a:xfrm>
        </p:spPr>
        <p:txBody>
          <a:bodyPr>
            <a:normAutofit/>
          </a:bodyPr>
          <a:lstStyle/>
          <a:p>
            <a:pPr algn="just"/>
            <a:r>
              <a:rPr lang="ru-RU" sz="28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Настоящая адаптированная основная образовательная программа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разработана для детей с ОВЗ раннего возраста (2-3 лет) и дошкольного возраста (3-8 лет), имеющими тяжелые нарушения речи. </a:t>
            </a:r>
          </a:p>
          <a:p>
            <a:pPr algn="just"/>
            <a:r>
              <a:rPr lang="ru-RU" sz="28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тяжелыми нарушениями речи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особая категория детей с нарушениями всех компонентов речи при сохранном слухе и первично сохранном интеллекте. </a:t>
            </a:r>
          </a:p>
          <a:p>
            <a:pPr algn="just"/>
            <a:r>
              <a:rPr lang="ru-RU" sz="28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раскрывает общую модель построения образовательного процесса дошкольного образования детей и проектирования образовательной деятельности по профессиональной коррекции речевых нарушений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56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5236" y="277092"/>
            <a:ext cx="8248766" cy="1330036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205345"/>
            <a:ext cx="10729807" cy="375536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проектирование социальной ситуации развития, осуществление коррекционно-развивающей деятельности и развивающей предметно пространственной среды, обеспечивающих позитивную социализацию, мотивацию и поддержку индивидуальности ребенка с ограниченными возможностями здоровья (далее – дети с ОВЗ), в том числе с инвалидностью, - воспитанника с тяжёлыми нарушениями речи.  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09792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527" y="193964"/>
            <a:ext cx="9781309" cy="2493818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нацелена на разностороннее развитие детей с учетом их возрастных и индивидуальных особенностей и охватывает </a:t>
            </a:r>
            <a:r>
              <a:rPr lang="ru-RU" sz="32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области в соответствии с ФГОС ДО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687782"/>
            <a:ext cx="8596668" cy="3920836"/>
          </a:xfrm>
        </p:spPr>
        <p:txBody>
          <a:bodyPr>
            <a:noAutofit/>
          </a:bodyPr>
          <a:lstStyle/>
          <a:p>
            <a:pPr lvl="0" algn="just">
              <a:buFont typeface="Wingdings" panose="05000000000000000000" pitchFamily="2" charset="2"/>
              <a:buChar char=""/>
            </a:pPr>
            <a:r>
              <a:rPr lang="ru-RU" sz="36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angal"/>
              </a:rPr>
              <a:t>социально-коммуникативное развитие;</a:t>
            </a:r>
            <a:endParaRPr lang="ru-RU" sz="2000" kern="50" dirty="0">
              <a:latin typeface="Arial" panose="020B0604020202020204" pitchFamily="34" charset="0"/>
              <a:ea typeface="Lucida Sans Unicode" panose="020B0602030504020204" pitchFamily="34" charset="0"/>
              <a:cs typeface="Mangal"/>
            </a:endParaRPr>
          </a:p>
          <a:p>
            <a:pPr lvl="0" algn="just">
              <a:buFont typeface="Wingdings" panose="05000000000000000000" pitchFamily="2" charset="2"/>
              <a:buChar char=""/>
            </a:pPr>
            <a:r>
              <a:rPr lang="ru-RU" sz="36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angal"/>
              </a:rPr>
              <a:t>познавательное развитие;</a:t>
            </a:r>
            <a:endParaRPr lang="ru-RU" sz="2000" kern="50" dirty="0">
              <a:latin typeface="Arial" panose="020B0604020202020204" pitchFamily="34" charset="0"/>
              <a:ea typeface="Lucida Sans Unicode" panose="020B0602030504020204" pitchFamily="34" charset="0"/>
              <a:cs typeface="Mangal"/>
            </a:endParaRPr>
          </a:p>
          <a:p>
            <a:pPr lvl="0" algn="just">
              <a:buFont typeface="Wingdings" panose="05000000000000000000" pitchFamily="2" charset="2"/>
              <a:buChar char=""/>
            </a:pPr>
            <a:r>
              <a:rPr lang="ru-RU" sz="36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angal"/>
              </a:rPr>
              <a:t>речевое развитие;</a:t>
            </a:r>
            <a:endParaRPr lang="ru-RU" sz="2000" kern="50" dirty="0">
              <a:latin typeface="Arial" panose="020B0604020202020204" pitchFamily="34" charset="0"/>
              <a:ea typeface="Lucida Sans Unicode" panose="020B0602030504020204" pitchFamily="34" charset="0"/>
              <a:cs typeface="Mangal"/>
            </a:endParaRPr>
          </a:p>
          <a:p>
            <a:pPr lvl="0" algn="just">
              <a:buFont typeface="Wingdings" panose="05000000000000000000" pitchFamily="2" charset="2"/>
              <a:buChar char=""/>
            </a:pPr>
            <a:r>
              <a:rPr lang="ru-RU" sz="36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angal"/>
              </a:rPr>
              <a:t>художественно-эстетическое развитие;</a:t>
            </a:r>
            <a:endParaRPr lang="ru-RU" sz="2000" kern="50" dirty="0">
              <a:latin typeface="Arial" panose="020B0604020202020204" pitchFamily="34" charset="0"/>
              <a:ea typeface="Lucida Sans Unicode" panose="020B0602030504020204" pitchFamily="34" charset="0"/>
              <a:cs typeface="Mangal"/>
            </a:endParaRPr>
          </a:p>
          <a:p>
            <a:pPr lvl="0" algn="just">
              <a:buFont typeface="Wingdings" panose="05000000000000000000" pitchFamily="2" charset="2"/>
              <a:buChar char=""/>
            </a:pPr>
            <a:r>
              <a:rPr lang="ru-RU" sz="36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angal"/>
              </a:rPr>
              <a:t>физическое развитие.</a:t>
            </a:r>
            <a:endParaRPr lang="ru-RU" sz="2000" kern="50" dirty="0">
              <a:latin typeface="Arial" panose="020B0604020202020204" pitchFamily="34" charset="0"/>
              <a:ea typeface="Lucida Sans Unicode" panose="020B0602030504020204" pitchFamily="34" charset="0"/>
              <a:cs typeface="Mangal"/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14226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71500" y="365760"/>
            <a:ext cx="10881360" cy="618744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8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коррекционной работы с детьми, имеющими тяжелые нарушения речи</a:t>
            </a:r>
          </a:p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профессиональной коррекции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определение особых образовательных потребностей детей с ТНР, обусловленных уровнем их речевого развития и степенью выраженности нарушения;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коррекция речевых нарушений  на  основе координации педагогических, психологических и медицинских средств воздействия; 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оказание родителям (законным представителям) детей консультативной и методической помощи по особенностям развития детей и направлениям коррекционного воздействия.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587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93964"/>
            <a:ext cx="11417685" cy="1163781"/>
          </a:xfrm>
        </p:spPr>
        <p:txBody>
          <a:bodyPr>
            <a:normAutofit fontScale="90000"/>
          </a:bodyPr>
          <a:lstStyle/>
          <a:p>
            <a:pPr lvl="0"/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Коррекционно-развивающая работа всех педагогических работников ДОО включает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967" y="982639"/>
            <a:ext cx="10841905" cy="5875361"/>
          </a:xfrm>
        </p:spPr>
        <p:txBody>
          <a:bodyPr>
            <a:normAutofit lnSpcReduction="10000"/>
          </a:bodyPr>
          <a:lstStyle/>
          <a:p>
            <a:pPr marL="0" lvl="0" indent="450850" algn="just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085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системное и разностороннее развитие речи и коррекцию речевых расстройств;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085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социально-коммуникативное развитие;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085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и коррекцию сенсорных, моторных, психических функций  у детей;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085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познавательное развитие;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085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коррекцию нарушений развития личности, эмоционально - волевой сферы с целью максимальной социальной адаптации ребёнка с тяжелыми нарушениями речи;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085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различные формы просветительской деятельности, направленные на разъяснение участникам образовательных отношений, в том числе родителям (законным представителям), вопросов, связанных с особенностями образования детей.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654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0020"/>
            <a:ext cx="8596668" cy="948344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взаимодействия педагогического коллектива с семьями детей 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040" y="1108364"/>
            <a:ext cx="11871959" cy="4932999"/>
          </a:xfrm>
        </p:spPr>
        <p:txBody>
          <a:bodyPr>
            <a:noAutofit/>
          </a:bodyPr>
          <a:lstStyle/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Анкетирование и опросы родителей.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тематических консультаций, бесед, тренингов, семинаров-практикумов для родителей.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Информационные стенды и тематические выставки, папки-передвижки.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Открытые занятия специалистов и воспитателей.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мероприятий, направленных на распространение семейного опыта воспитания ребёнка («Круглый стол», средства массовой информации, альбомы семейного воспитания).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Проведение праздников, досугов,  литературных и музыкальных вечеров с привлечением родителей.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Опосредованное интернет-общение. Создание интернет пространства групп, электронной почты для родителей.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843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5" y="382138"/>
            <a:ext cx="8509727" cy="641444"/>
          </a:xfrm>
        </p:spPr>
        <p:txBody>
          <a:bodyPr>
            <a:noAutofit/>
          </a:bodyPr>
          <a:lstStyle/>
          <a:p>
            <a:r>
              <a:rPr lang="ru-RU" sz="28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Общими  ориентирами  в  достижении  результатов  программы коррекционной работы являются: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246909"/>
            <a:ext cx="9879831" cy="5209309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</a:rPr>
              <a:t>       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 фонетического компонента языковой способности в соответствии с  закономерностями его становления;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совершенствование лексического, морфологического,  синтаксического,  семантического  компонентов языковой способности;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овладение арсеналом языковых единиц (звук, слово, предложение), усвоение правил их использования в речевой деятельности;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сформированность социально-коммуникативных  навыков; 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сформированность  психофизиологического, психологического и языкового уровней, обеспечивающих в будущем овладение чтением и письмом.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99849168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263</TotalTime>
  <Words>695</Words>
  <Application>Microsoft Office PowerPoint</Application>
  <PresentationFormat>Широкоэкранный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Lucida Sans Unicode</vt:lpstr>
      <vt:lpstr>Mangal</vt:lpstr>
      <vt:lpstr>Times New Roman</vt:lpstr>
      <vt:lpstr>Trebuchet MS</vt:lpstr>
      <vt:lpstr>Wingdings</vt:lpstr>
      <vt:lpstr>Wingdings 3</vt:lpstr>
      <vt:lpstr>Аспект</vt:lpstr>
      <vt:lpstr>Адаптированная основная образовательная программа для детей с тяжелыми нарушениями речи  СП МАОУ Успенской СОШ</vt:lpstr>
      <vt:lpstr>Презентация PowerPoint</vt:lpstr>
      <vt:lpstr>Презентация PowerPoint</vt:lpstr>
      <vt:lpstr>Цель программы:</vt:lpstr>
      <vt:lpstr>Программа нацелена на разностороннее развитие детей с учетом их возрастных и индивидуальных особенностей и охватывает образовательные области в соответствии с ФГОС ДО:</vt:lpstr>
      <vt:lpstr>Презентация PowerPoint</vt:lpstr>
      <vt:lpstr>Коррекционно-развивающая работа всех педагогических работников ДОО включает: </vt:lpstr>
      <vt:lpstr>Формы взаимодействия педагогического коллектива с семьями детей   </vt:lpstr>
      <vt:lpstr>Общими  ориентирами  в  достижении  результатов  программы коррекционной работы являются:</vt:lpstr>
      <vt:lpstr>Общий объем образовательной программы для детей с тяжелыми нарушениями речи (ТНР) </vt:lpstr>
      <vt:lpstr>Специальными условиями для получения образования детьми с тяжелыми нарушениями речи 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программа  Структурного подразделения  МАОУ Успенской СОШ</dc:title>
  <dc:creator>Ольга Михайловна</dc:creator>
  <cp:lastModifiedBy>заведующий</cp:lastModifiedBy>
  <cp:revision>39</cp:revision>
  <dcterms:created xsi:type="dcterms:W3CDTF">2021-02-13T10:54:04Z</dcterms:created>
  <dcterms:modified xsi:type="dcterms:W3CDTF">2021-05-13T06:53:02Z</dcterms:modified>
</cp:coreProperties>
</file>