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4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30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3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71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222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8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3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3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3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4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76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5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4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2FFF-6A6D-4FF0-8F6B-D17C747CC728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6B70BD-8537-4BE3-BFB9-F5EE3F422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6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23638" y="984738"/>
            <a:ext cx="7803839" cy="45917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даптированная основная образовательная программа</a:t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задержкой психического развития </a:t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 МАОУ Успенской СОШ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6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0041"/>
            <a:ext cx="10432626" cy="98297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Целевые ориентиры АООП выступают основаниями преемственности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03021"/>
            <a:ext cx="11118426" cy="5150534"/>
          </a:xfrm>
        </p:spPr>
        <p:txBody>
          <a:bodyPr>
            <a:noAutofit/>
          </a:bodyPr>
          <a:lstStyle/>
          <a:p>
            <a:pPr marL="8890" marR="107950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 и начального общего образования за счет обеспечения равных стартовых возможностей  на начальных этапах обучения в школе. Развитие функционального базиса для формирования </a:t>
            </a:r>
            <a:r>
              <a:rPr lang="ru-RU" sz="2400" i="1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предпосылок универсальных учебных действий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(УУД в личностной, коммуникативной, познавательной и регулятивной сферах) является важнейшей задачей дошкольного образования.  </a:t>
            </a:r>
          </a:p>
          <a:p>
            <a:pPr marL="8890" marR="107950" indent="0" algn="just">
              <a:lnSpc>
                <a:spcPct val="161000"/>
              </a:lnSpc>
              <a:spcAft>
                <a:spcPts val="65"/>
              </a:spcAft>
              <a:buNone/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этапе завершения дошкольного образования специалисты и </a:t>
            </a:r>
            <a:r>
              <a:rPr lang="ru-RU" sz="2400" dirty="0" err="1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(консилиум) образовательной организации  вырабатывают рекомендации для ПМПК (комиссии) по организации дальнейшего образовательного маршрута в соответствии с требованиями ФГОС ДО и НОО. </a:t>
            </a:r>
            <a:endParaRPr lang="ru-RU" sz="2400" dirty="0" smtClean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7244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80060" y="1184593"/>
            <a:ext cx="11315700" cy="5311775"/>
          </a:xfrm>
        </p:spPr>
        <p:txBody>
          <a:bodyPr>
            <a:noAutofit/>
          </a:bodyPr>
          <a:lstStyle/>
          <a:p>
            <a:pPr marL="8890" marR="107950" lvl="0" indent="0" algn="just">
              <a:lnSpc>
                <a:spcPct val="161000"/>
              </a:lnSpc>
              <a:spcAft>
                <a:spcPts val="65"/>
              </a:spcAft>
              <a:buClr>
                <a:srgbClr val="90C226"/>
              </a:buClr>
              <a:buNone/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зависимости от того, на каком возрастном этапе с ребенком дошкольного возраста начиналась коррекционно-развивающая работа, от характера динамики развития, успешности коррекции и компенсации его недостатков происходит уточнение и дифференциация образовательных потребностей воспитанников, что становится основой для дифференциации условий дальнейшего образования и содержания коррекционно-развивающей работы, выработки рекомендаций по дальнейшему образовательному маршруту.  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2289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9201"/>
            <a:ext cx="10249746" cy="4822162"/>
          </a:xfrm>
        </p:spPr>
        <p:txBody>
          <a:bodyPr>
            <a:normAutofit/>
          </a:bodyPr>
          <a:lstStyle/>
          <a:p>
            <a:pPr marL="8890" marR="107950" indent="443230" algn="just">
              <a:lnSpc>
                <a:spcPct val="150000"/>
              </a:lnSpc>
              <a:spcAft>
                <a:spcPts val="65"/>
              </a:spcAft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Адаптированная основная образовательная программа (далее – АООП) дошкольного образования разработана для детей раннего возраста с задержкой психомоторного и речевого развития и для детей дошкольного возраста с задержкой психического развития (ЗПР) на основе примерной адаптированной основной образовательной программы дошкольного образования детей с задержкой психического развития, одобренной решением федерального учебно-методического объединения по общему образованию 7.12.2017 г. , протокол 6/17.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03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05220" cy="1201615"/>
          </a:xfrm>
        </p:spPr>
        <p:txBody>
          <a:bodyPr>
            <a:normAutofit/>
          </a:bodyPr>
          <a:lstStyle/>
          <a:p>
            <a:pPr marL="8890" marR="107950" lvl="0" indent="443230" algn="ctr">
              <a:lnSpc>
                <a:spcPct val="161000"/>
              </a:lnSpc>
              <a:spcBef>
                <a:spcPts val="1000"/>
              </a:spcBef>
              <a:spcAft>
                <a:spcPts val="65"/>
              </a:spcAft>
            </a:pP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Задержка психического развития</a:t>
            </a:r>
            <a:endParaRPr lang="ru-RU" sz="2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785" y="1406769"/>
            <a:ext cx="10246555" cy="4642339"/>
          </a:xfrm>
        </p:spPr>
        <p:txBody>
          <a:bodyPr>
            <a:normAutofit lnSpcReduction="10000"/>
          </a:bodyPr>
          <a:lstStyle/>
          <a:p>
            <a:pPr marL="8890" marR="107950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4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сложное полиморфное нарушение, при котором страдают разные компоненты познавательной деятельности, эмоционально-волевой сферы, психомоторного развития, деятельности. Специфические особенности развития этой категории детей негативно влияют на своевременное формирование всех видов дошкольной деятельности: изобразительной, игровой, конструктивной. </a:t>
            </a:r>
            <a:r>
              <a:rPr lang="ru-RU" sz="2400" dirty="0" err="1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Полиморфность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нарушений и разная степень их выраженности определяют различные возможности детей в овладении основной образовательной программой на дошкольном этапе.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5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730" y="277092"/>
            <a:ext cx="9085410" cy="1692384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АООП в соответствии с требованиями Стандарта включает три основных раздела –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целевой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содержательный и организационный</a:t>
            </a: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b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142" y="1969476"/>
            <a:ext cx="10837117" cy="4888525"/>
          </a:xfrm>
        </p:spPr>
        <p:txBody>
          <a:bodyPr>
            <a:noAutofit/>
          </a:bodyPr>
          <a:lstStyle/>
          <a:p>
            <a:pPr marL="8890" marR="107950" lvl="0" indent="443230" algn="just">
              <a:lnSpc>
                <a:spcPct val="150000"/>
              </a:lnSpc>
              <a:spcAft>
                <a:spcPts val="65"/>
              </a:spcAft>
              <a:buClr>
                <a:srgbClr val="90C226"/>
              </a:buClr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Целевой раздел </a:t>
            </a: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 пояснительную записку, в которой рассматриваются значимые для разработки и реализации АООП клинико-психолого-педагогическая характеристика и особые образовательные потребности детей раннего и дошкольного возраста с задержкой психического развития. В целевом разделе раскрываются цели, задачи, принципы и подходы к формированию АООП и механизмы ее адаптации; представлены структурные компоненты программы, алгоритм формирования содержания образовательной деятельности, в том числе по профессиональной коррекции нарушений развития детей с ЗПР; раскрываются целевые ориентиры АООП и планируемые результаты ее освоения, а также механизмы оценивания результатов коррекционно-образовательной деятельности педагогов. </a:t>
            </a:r>
          </a:p>
          <a:p>
            <a:pPr marL="8890" marR="107950" indent="443230" algn="just">
              <a:lnSpc>
                <a:spcPct val="150000"/>
              </a:lnSpc>
              <a:spcAft>
                <a:spcPts val="65"/>
              </a:spcAft>
            </a:pPr>
            <a:endParaRPr lang="ru-RU" sz="20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9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39" y="193964"/>
            <a:ext cx="8247184" cy="913867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Содержательный раздел</a:t>
            </a:r>
            <a:endParaRPr lang="ru-RU" sz="2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554" y="1406770"/>
            <a:ext cx="9799906" cy="3341076"/>
          </a:xfrm>
        </p:spPr>
        <p:txBody>
          <a:bodyPr>
            <a:noAutofit/>
          </a:bodyPr>
          <a:lstStyle/>
          <a:p>
            <a:pPr marL="8890" marR="107950" lvl="0" indent="443230" algn="just">
              <a:lnSpc>
                <a:spcPct val="150000"/>
              </a:lnSpc>
              <a:spcAft>
                <a:spcPts val="65"/>
              </a:spcAft>
              <a:buClr>
                <a:srgbClr val="90C226"/>
              </a:buClr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 описание образовательной деятельности по пяти образовательным областям: социально-коммуникативное развитие; познавательное развитие; речевое развитие; художественно-эстетическое развитие; физическое развитие; а также содержание образовательной деятельности по профессиональной коррекции нарушений развития детей с ЗПР. 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422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783190" cy="81741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Организационный раздел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8123"/>
            <a:ext cx="10341186" cy="4501662"/>
          </a:xfrm>
        </p:spPr>
        <p:txBody>
          <a:bodyPr>
            <a:normAutofit/>
          </a:bodyPr>
          <a:lstStyle/>
          <a:p>
            <a:pPr marL="8890" marR="107950" lvl="0" indent="443230" algn="just">
              <a:lnSpc>
                <a:spcPct val="150000"/>
              </a:lnSpc>
              <a:spcAft>
                <a:spcPts val="65"/>
              </a:spcAft>
              <a:buClr>
                <a:srgbClr val="90C226"/>
              </a:buClr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раскрывает особенности развивающей предметно-пространственной среды; кадровые условия реализации Программы; ее материально-техническое и методическое обеспечение; финансовые условия реализации; планирование образовательной деятельности; организацию жизни и деятельности детей, режим дня, а также содержит перечень нормативно-организационных документов и методических материалов, специальных литературных источников.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58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811" y="193964"/>
            <a:ext cx="7851204" cy="966621"/>
          </a:xfrm>
        </p:spPr>
        <p:txBody>
          <a:bodyPr>
            <a:normAutofit/>
          </a:bodyPr>
          <a:lstStyle/>
          <a:p>
            <a:pPr marL="464820" marR="104140" indent="-6350" algn="ctr">
              <a:lnSpc>
                <a:spcPct val="107000"/>
              </a:lnSpc>
              <a:spcAft>
                <a:spcPts val="79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7746"/>
            <a:ext cx="10912686" cy="3917639"/>
          </a:xfrm>
        </p:spPr>
        <p:txBody>
          <a:bodyPr>
            <a:normAutofit fontScale="92500" lnSpcReduction="20000"/>
          </a:bodyPr>
          <a:lstStyle/>
          <a:p>
            <a:pPr marL="8890" marR="107950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600" b="1" i="1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Целью </a:t>
            </a:r>
            <a:r>
              <a:rPr lang="ru-RU" sz="26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АООП является проектирование модели образовательной и коррекционно-развивающей психолого-педагогической работы, максимально обеспечивающей создание условий для развития детей с ЗПР дошкольного возраста в общеобразовательных группах (инклюзивное образование), их позитивной социализации, интеллектуального, социально-личностного, художественно-эстетического и физического развития на основе сотрудничества со взрослыми и сверстниками в соответствующих возрасту видах деятельности.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65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68680"/>
          </a:xfrm>
        </p:spPr>
        <p:txBody>
          <a:bodyPr>
            <a:noAutofit/>
          </a:bodyPr>
          <a:lstStyle/>
          <a:p>
            <a:pPr marL="464820" marR="104140" indent="-6350" algn="ctr">
              <a:lnSpc>
                <a:spcPct val="107000"/>
              </a:lnSpc>
              <a:spcAft>
                <a:spcPts val="79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АООП: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251460"/>
            <a:ext cx="12009120" cy="6606539"/>
          </a:xfrm>
        </p:spPr>
        <p:txBody>
          <a:bodyPr>
            <a:noAutofit/>
          </a:bodyPr>
          <a:lstStyle/>
          <a:p>
            <a:pPr marL="0" marR="107950" lvl="0" indent="0" algn="just" fontAlgn="base">
              <a:spcAft>
                <a:spcPts val="65"/>
              </a:spcAft>
              <a:buClr>
                <a:srgbClr val="00000A"/>
              </a:buClr>
              <a:buSzPts val="1200"/>
              <a:buNone/>
            </a:pPr>
            <a:r>
              <a:rPr lang="ru-RU" sz="2000" dirty="0" smtClean="0">
                <a:solidFill>
                  <a:srgbClr val="7030A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благоприятных условий для всестороннего развития и образования детей с ЗПР в соответствии с их возрастными, индивидуально-типологическими особенностями и особыми образовательными потребностями; </a:t>
            </a:r>
            <a:endParaRPr lang="ru-RU" sz="2400" dirty="0" smtClean="0">
              <a:solidFill>
                <a:srgbClr val="00000A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07950" lvl="0" indent="0" algn="just" fontAlgn="base">
              <a:spcAft>
                <a:spcPts val="65"/>
              </a:spcAft>
              <a:buClr>
                <a:srgbClr val="00000A"/>
              </a:buClr>
              <a:buSzPts val="1200"/>
              <a:buNone/>
            </a:pP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оптимальных условий для охраны и укрепления физического и </a:t>
            </a:r>
            <a:r>
              <a:rPr lang="ru-RU" sz="24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психического 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 детей с ЗПР; </a:t>
            </a:r>
            <a:endParaRPr lang="ru-RU" sz="2400" dirty="0" smtClean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107950" lvl="0" indent="0" algn="just" fontAlgn="base">
              <a:spcAft>
                <a:spcPts val="65"/>
              </a:spcAft>
              <a:buClr>
                <a:srgbClr val="00000A"/>
              </a:buClr>
              <a:buSzPts val="1200"/>
              <a:buNone/>
            </a:pP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обеспечение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психолого-педагогических условий для развития способностей и личностного потенциала каждого ребенка как субъекта отношений с другими детьми, взрослыми и окружающим миром; </a:t>
            </a:r>
          </a:p>
          <a:p>
            <a:pPr marL="8890" marR="107950" indent="0" algn="just">
              <a:lnSpc>
                <a:spcPct val="107000"/>
              </a:lnSpc>
              <a:spcAft>
                <a:spcPts val="810"/>
              </a:spcAft>
              <a:buNone/>
            </a:pP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целенаправленное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комплексное психолого-педагогическое сопровождение ребенка с </a:t>
            </a:r>
            <a:r>
              <a:rPr lang="ru-RU" sz="24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ЗПР 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квалифицированная коррекция недостатков в развитии; </a:t>
            </a:r>
            <a:endParaRPr lang="ru-RU" sz="2400" dirty="0" smtClean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107950" lvl="0" indent="0" algn="just" fontAlgn="base">
              <a:spcAft>
                <a:spcPts val="65"/>
              </a:spcAft>
              <a:buClr>
                <a:srgbClr val="00000A"/>
              </a:buClr>
              <a:buSzPts val="1200"/>
              <a:buNone/>
            </a:pP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подготовка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ЗПР ко второй ступени обучения (начальная </a:t>
            </a: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школа) с учетом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целевых ориентиров ДО и АООП НОО для детей с ЗПР; </a:t>
            </a:r>
          </a:p>
          <a:p>
            <a:pPr marL="0" marR="107950" lvl="0" indent="0" algn="just" fontAlgn="base">
              <a:spcAft>
                <a:spcPts val="65"/>
              </a:spcAft>
              <a:buClr>
                <a:srgbClr val="00000A"/>
              </a:buClr>
              <a:buSzPts val="1200"/>
              <a:buNone/>
            </a:pP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взаимодействие 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семьей для обеспечения полноценного развития детей с ЗПР; оказание консультативной и методической помощи родителям в вопросах коррекционно-развивающего обучения и воспитания детей с </a:t>
            </a:r>
            <a:r>
              <a:rPr lang="ru-RU" sz="2400" dirty="0" smtClean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  <a:r>
              <a:rPr lang="ru-RU" sz="2400" dirty="0">
                <a:solidFill>
                  <a:srgbClr val="00000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2884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117297" cy="1008185"/>
          </a:xfrm>
        </p:spPr>
        <p:txBody>
          <a:bodyPr>
            <a:normAutofit/>
          </a:bodyPr>
          <a:lstStyle/>
          <a:p>
            <a:pPr marL="464820" marR="14605" indent="-6350" algn="ctr">
              <a:lnSpc>
                <a:spcPct val="107000"/>
              </a:lnSpc>
              <a:spcAft>
                <a:spcPts val="545"/>
              </a:spcAft>
            </a:pP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Подходы к построению АООП </a:t>
            </a:r>
            <a:b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662" y="1394460"/>
            <a:ext cx="10860258" cy="4928541"/>
          </a:xfrm>
        </p:spPr>
        <p:txBody>
          <a:bodyPr>
            <a:noAutofit/>
          </a:bodyPr>
          <a:lstStyle/>
          <a:p>
            <a:pPr marL="8890" marR="107950" indent="443230" algn="just">
              <a:lnSpc>
                <a:spcPct val="161000"/>
              </a:lnSpc>
              <a:spcAft>
                <a:spcPts val="65"/>
              </a:spcAft>
            </a:pP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АООП на первый план выдвигается развивающая функция образования, обеспечивающая становление личности ребенка и ориентирующая педагога на его индивидуальные особенности, признание </a:t>
            </a:r>
            <a:r>
              <a:rPr lang="ru-RU" sz="2400" dirty="0" err="1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самоценности</a:t>
            </a:r>
            <a:r>
              <a:rPr lang="ru-RU" sz="2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дошкольного периода детства. Программа построена на позициях гуманно-личностного отношения к ребенку и направлена на его всестороннее развитие, формирование духовных и общечеловеческих ценностей, а также способностей и интегративных качеств с учетом индивидуальных возможностей и специальных образовательных потребностей. </a:t>
            </a:r>
            <a:endParaRPr lang="ru-RU" sz="2400" dirty="0">
              <a:solidFill>
                <a:srgbClr val="00000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916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293</TotalTime>
  <Words>730</Words>
  <Application>Microsoft Office PowerPoint</Application>
  <PresentationFormat>Широкоэкранный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Адаптированная основная образовательная программа детей с задержкой психического развития  СП МАОУ Успенской СОШ</vt:lpstr>
      <vt:lpstr>Презентация PowerPoint</vt:lpstr>
      <vt:lpstr>Задержка психического развития</vt:lpstr>
      <vt:lpstr>Содержание АООП в соответствии с требованиями Стандарта включает три основных раздела –  целевой, содержательный и организационный.  </vt:lpstr>
      <vt:lpstr>Содержательный раздел</vt:lpstr>
      <vt:lpstr>Организационный раздел</vt:lpstr>
      <vt:lpstr>Цель</vt:lpstr>
      <vt:lpstr>Задачи АООП:  </vt:lpstr>
      <vt:lpstr>Подходы к построению АООП  </vt:lpstr>
      <vt:lpstr>Целевые ориентиры АООП выступают основаниями преемственности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 Структурного подразделения  МАОУ Успенской СОШ</dc:title>
  <dc:creator>Ольга Михайловна</dc:creator>
  <cp:lastModifiedBy>заведующий</cp:lastModifiedBy>
  <cp:revision>47</cp:revision>
  <dcterms:created xsi:type="dcterms:W3CDTF">2021-02-13T10:54:04Z</dcterms:created>
  <dcterms:modified xsi:type="dcterms:W3CDTF">2021-05-13T06:00:08Z</dcterms:modified>
</cp:coreProperties>
</file>