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69" r:id="rId2"/>
    <p:sldId id="270" r:id="rId3"/>
    <p:sldId id="271" r:id="rId4"/>
    <p:sldId id="272" r:id="rId5"/>
    <p:sldId id="273" r:id="rId6"/>
    <p:sldId id="274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ветлана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68" autoAdjust="0"/>
    <p:restoredTop sz="94660"/>
  </p:normalViewPr>
  <p:slideViewPr>
    <p:cSldViewPr>
      <p:cViewPr>
        <p:scale>
          <a:sx n="71" d="100"/>
          <a:sy n="71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0B19799-29A7-4506-BBC5-8AFB45EA77D2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BC0B8E2-717C-4B4E-8D6B-DB39D448C8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634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1BE47B3-9919-47D3-913F-0100288E409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78E23F-C16C-48E9-BA18-5D03069041D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A9A74-1611-4C83-BFEA-1290F6E02AA5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A48D-4197-4521-914B-118B9575E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605EC-6F7B-4BE2-81A9-FB271BA2035F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97959-6EE4-49B9-9F54-3CA9441B9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72272-E005-4CDF-97C3-8D0E7391D5E0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7B08E-A0D4-4F2C-8BCF-DA93E8B9C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CA2E-F050-4BE8-AE94-10D0246C26ED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09066-CF21-43E5-8015-34C453277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3673D-6643-4186-B804-C37403F6CCE6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62587-5DE6-4180-AC8B-6D1B68D1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AFCEB-4DCD-4F4F-AF23-00438ACA18CC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19B1-B52B-486B-B42B-0A44E8ABE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C3549-6147-44CA-A5F7-E3DB6DF9DE47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3B51-920A-4C97-8F3D-4B9081CB0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151A5-479C-4356-8C41-C5787D221FF2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36DDF-F03F-44C4-8881-29D225A5EF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F8784-BDE0-4AF2-B060-882A4419FC85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6EFB4-348E-4039-8EE5-CEA9BAB18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667D5-90C3-43ED-9360-FC0ABCC3F11F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6420E-067D-4156-AB09-6B85D77DD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FB22A-AA3E-4A5E-A9F8-FE07CA3936D4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38DC5-7BCE-439B-A123-8E422345AA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A376FB-F5B5-4BA7-BA46-F7FF57F620CE}" type="datetimeFigureOut">
              <a:rPr lang="ru-RU"/>
              <a:pPr>
                <a:defRPr/>
              </a:pPr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365A5F8-944E-407E-8770-40237CEB4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4.xml"/><Relationship Id="rId18" Type="http://schemas.openxmlformats.org/officeDocument/2006/relationships/slide" Target="slide25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7" Type="http://schemas.openxmlformats.org/officeDocument/2006/relationships/slide" Target="slide8.xml"/><Relationship Id="rId12" Type="http://schemas.openxmlformats.org/officeDocument/2006/relationships/slide" Target="slide12.xml"/><Relationship Id="rId17" Type="http://schemas.openxmlformats.org/officeDocument/2006/relationships/slide" Target="slide24.xml"/><Relationship Id="rId2" Type="http://schemas.openxmlformats.org/officeDocument/2006/relationships/slide" Target="slide3.xml"/><Relationship Id="rId16" Type="http://schemas.openxmlformats.org/officeDocument/2006/relationships/slide" Target="slide22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3.xml"/><Relationship Id="rId5" Type="http://schemas.openxmlformats.org/officeDocument/2006/relationships/slide" Target="slide5.xml"/><Relationship Id="rId15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42;&#1086;&#1081;&#1085;&#1099;%20&#1089;&#1074;&#1103;&#1097;&#1077;&#1085;&#1085;&#1099;&#1077;%20&#1089;&#1090;&#1088;&#1072;&#1085;&#1080;&#1094;&#1099;\&#1044;&#1083;&#1103;%20&#1082;&#1086;&#1085;&#1082;&#1091;&#1088;&#1089;&#1072;%20&#1050;&#1051;&#1040;&#1057;&#1057;&#1048;&#1050;&#1048;\&#1080;&#1075;&#1088;&#1072;\&#1089;&#1084;&#1091;&#1075;&#1083;&#1103;&#1085;&#1082;&#1072;.mp3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42;&#1086;&#1081;&#1085;&#1099;%20&#1089;&#1074;&#1103;&#1097;&#1077;&#1085;&#1085;&#1099;&#1077;%20&#1089;&#1090;&#1088;&#1072;&#1085;&#1080;&#1094;&#1099;\&#1044;&#1083;&#1103;%20&#1082;&#1086;&#1085;&#1082;&#1091;&#1088;&#1089;&#1072;%20&#1050;&#1051;&#1040;&#1057;&#1057;&#1048;&#1050;&#1048;\&#1080;&#1075;&#1088;&#1072;\&#1074;%20&#1079;&#1077;&#1084;&#1083;&#1103;&#1085;&#1082;&#1077;.mp3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42;&#1086;&#1081;&#1085;&#1099;%20&#1089;&#1074;&#1103;&#1097;&#1077;&#1085;&#1085;&#1099;&#1077;%20&#1089;&#1090;&#1088;&#1072;&#1085;&#1080;&#1094;&#1099;\&#1044;&#1083;&#1103;%20&#1082;&#1086;&#1085;&#1082;&#1091;&#1088;&#1089;&#1072;%20&#1050;&#1051;&#1040;&#1057;&#1057;&#1048;&#1050;&#1048;\&#1080;&#1075;&#1088;&#1072;\&#1085;&#1072;%20&#1073;&#1077;&#1079;&#1099;&#1084;&#1103;&#1085;&#1086;&#1081;%20&#1074;&#1099;&#1089;&#1086;&#1090;&#1077;.mp3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42;&#1086;&#1081;&#1085;&#1099;%20&#1089;&#1074;&#1103;&#1097;&#1077;&#1085;&#1085;&#1099;&#1077;%20&#1089;&#1090;&#1088;&#1072;&#1085;&#1080;&#1094;&#1099;\&#1044;&#1083;&#1103;%20&#1082;&#1086;&#1085;&#1082;&#1091;&#1088;&#1089;&#1072;%20&#1050;&#1051;&#1040;&#1057;&#1057;&#1048;&#1050;&#1048;\&#1080;&#1075;&#1088;&#1072;\&#1090;&#1077;&#1084;&#1085;&#1072;&#1103;%20&#1085;&#1086;&#1095;&#1100;%201.mp3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42;&#1086;&#1081;&#1085;&#1099;%20&#1089;&#1074;&#1103;&#1097;&#1077;&#1085;&#1085;&#1099;&#1077;%20&#1089;&#1090;&#1088;&#1072;&#1085;&#1080;&#1094;&#1099;\&#1044;&#1083;&#1103;%20&#1082;&#1086;&#1085;&#1082;&#1091;&#1088;&#1089;&#1072;%20&#1050;&#1051;&#1040;&#1057;&#1057;&#1048;&#1050;&#1048;\&#1080;&#1075;&#1088;&#1072;\&#1076;&#1077;&#1089;&#1103;&#1090;&#1099;&#1081;%20&#1085;&#1072;&#1096;%20&#1076;&#1077;&#1089;&#1072;&#1085;&#1090;&#1085;&#1099;&#1081;%20&#1073;&#1072;&#1090;&#1072;&#1083;&#1100;&#1086;&#1085;.mp3" TargetMode="External"/><Relationship Id="rId6" Type="http://schemas.openxmlformats.org/officeDocument/2006/relationships/image" Target="../media/image2.jpeg"/><Relationship Id="rId5" Type="http://schemas.openxmlformats.org/officeDocument/2006/relationships/slide" Target="slide1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AutoShape 2"/>
          <p:cNvSpPr>
            <a:spLocks noChangeArrowheads="1"/>
          </p:cNvSpPr>
          <p:nvPr/>
        </p:nvSpPr>
        <p:spPr bwMode="auto">
          <a:xfrm>
            <a:off x="4860925" y="1772816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Bookman Old Style" pitchFamily="18" charset="0"/>
                <a:hlinkClick r:id="rId2" action="ppaction://hlinksldjump"/>
              </a:rPr>
              <a:t>20</a:t>
            </a:r>
            <a:endParaRPr lang="ru-RU" sz="3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6386" name="AutoShape 3"/>
          <p:cNvSpPr>
            <a:spLocks noChangeArrowheads="1"/>
          </p:cNvSpPr>
          <p:nvPr/>
        </p:nvSpPr>
        <p:spPr bwMode="auto">
          <a:xfrm>
            <a:off x="19018" y="4293096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latin typeface="Bookman Old Style" pitchFamily="18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Военная хроника</a:t>
            </a:r>
          </a:p>
        </p:txBody>
      </p:sp>
      <p:sp>
        <p:nvSpPr>
          <p:cNvPr id="16387" name="AutoShape 4"/>
          <p:cNvSpPr>
            <a:spLocks noChangeArrowheads="1"/>
          </p:cNvSpPr>
          <p:nvPr/>
        </p:nvSpPr>
        <p:spPr bwMode="auto">
          <a:xfrm>
            <a:off x="98486" y="2997200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3200" b="1" dirty="0">
              <a:latin typeface="Bookman Old Style" pitchFamily="18" charset="0"/>
            </a:endParaRP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Полководцы Великой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Bookman Old Style" pitchFamily="18" charset="0"/>
              </a:rPr>
              <a:t> Отечественной Войны</a:t>
            </a:r>
          </a:p>
          <a:p>
            <a:pPr algn="ctr"/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388" name="AutoShape 5"/>
          <p:cNvSpPr>
            <a:spLocks noChangeArrowheads="1"/>
          </p:cNvSpPr>
          <p:nvPr/>
        </p:nvSpPr>
        <p:spPr bwMode="auto">
          <a:xfrm>
            <a:off x="33264" y="1772816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Великие сражения</a:t>
            </a: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19018" y="5443538"/>
            <a:ext cx="3671888" cy="936625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Bookman Old Style" pitchFamily="18" charset="0"/>
              </a:rPr>
              <a:t>Боевые награды</a:t>
            </a:r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auto">
          <a:xfrm>
            <a:off x="3779838" y="1809328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00FF"/>
                </a:solidFill>
                <a:latin typeface="Bookman Old Style" pitchFamily="18" charset="0"/>
                <a:hlinkClick r:id="rId3" action="ppaction://hlinksldjump"/>
              </a:rPr>
              <a:t>10</a:t>
            </a:r>
            <a:endParaRPr lang="ru-RU" sz="3200" b="1" dirty="0">
              <a:solidFill>
                <a:srgbClr val="0000FF"/>
              </a:solidFill>
              <a:latin typeface="Bookman Old Style" pitchFamily="18" charset="0"/>
            </a:endParaRPr>
          </a:p>
        </p:txBody>
      </p:sp>
      <p:sp>
        <p:nvSpPr>
          <p:cNvPr id="16392" name="AutoShape 9"/>
          <p:cNvSpPr>
            <a:spLocks noChangeArrowheads="1"/>
          </p:cNvSpPr>
          <p:nvPr/>
        </p:nvSpPr>
        <p:spPr bwMode="auto">
          <a:xfrm>
            <a:off x="5914551" y="1772816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4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393" name="AutoShape 10"/>
          <p:cNvSpPr>
            <a:spLocks noChangeArrowheads="1"/>
          </p:cNvSpPr>
          <p:nvPr/>
        </p:nvSpPr>
        <p:spPr bwMode="auto">
          <a:xfrm>
            <a:off x="6956059" y="1772816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5" action="ppaction://hlinksldjump"/>
              </a:rPr>
              <a:t>40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394" name="AutoShape 11"/>
          <p:cNvSpPr>
            <a:spLocks noChangeArrowheads="1"/>
          </p:cNvSpPr>
          <p:nvPr/>
        </p:nvSpPr>
        <p:spPr bwMode="auto">
          <a:xfrm>
            <a:off x="7970255" y="1789532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6" action="ppaction://hlinksldjump"/>
              </a:rPr>
              <a:t>50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395" name="AutoShape 12"/>
          <p:cNvSpPr>
            <a:spLocks noChangeArrowheads="1"/>
          </p:cNvSpPr>
          <p:nvPr/>
        </p:nvSpPr>
        <p:spPr bwMode="auto">
          <a:xfrm>
            <a:off x="4859338" y="3070225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7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396" name="AutoShape 13"/>
          <p:cNvSpPr>
            <a:spLocks noChangeArrowheads="1"/>
          </p:cNvSpPr>
          <p:nvPr/>
        </p:nvSpPr>
        <p:spPr bwMode="auto">
          <a:xfrm>
            <a:off x="3844832" y="3044619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8" action="ppaction://hlinksldjump"/>
              </a:rPr>
              <a:t>10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397" name="AutoShape 14"/>
          <p:cNvSpPr>
            <a:spLocks noChangeArrowheads="1"/>
          </p:cNvSpPr>
          <p:nvPr/>
        </p:nvSpPr>
        <p:spPr bwMode="auto">
          <a:xfrm>
            <a:off x="5868988" y="3070225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9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398" name="AutoShape 15"/>
          <p:cNvSpPr>
            <a:spLocks noChangeArrowheads="1"/>
          </p:cNvSpPr>
          <p:nvPr/>
        </p:nvSpPr>
        <p:spPr bwMode="auto">
          <a:xfrm>
            <a:off x="6946900" y="3033712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0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399" name="AutoShape 16"/>
          <p:cNvSpPr>
            <a:spLocks noChangeArrowheads="1"/>
          </p:cNvSpPr>
          <p:nvPr/>
        </p:nvSpPr>
        <p:spPr bwMode="auto">
          <a:xfrm>
            <a:off x="4860925" y="4293096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1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00" name="AutoShape 17"/>
          <p:cNvSpPr>
            <a:spLocks noChangeArrowheads="1"/>
          </p:cNvSpPr>
          <p:nvPr/>
        </p:nvSpPr>
        <p:spPr bwMode="auto">
          <a:xfrm>
            <a:off x="3779838" y="4293096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12" action="ppaction://hlinksldjump"/>
              </a:rPr>
              <a:t>10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401" name="AutoShape 18"/>
          <p:cNvSpPr>
            <a:spLocks noChangeArrowheads="1"/>
          </p:cNvSpPr>
          <p:nvPr/>
        </p:nvSpPr>
        <p:spPr bwMode="auto">
          <a:xfrm>
            <a:off x="5940424" y="427918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13" action="ppaction://hlinksldjump"/>
              </a:rPr>
              <a:t>30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402" name="AutoShape 19"/>
          <p:cNvSpPr>
            <a:spLocks noChangeArrowheads="1"/>
          </p:cNvSpPr>
          <p:nvPr/>
        </p:nvSpPr>
        <p:spPr bwMode="auto">
          <a:xfrm>
            <a:off x="6980144" y="427918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14" action="ppaction://hlinksldjump"/>
              </a:rPr>
              <a:t>40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407" name="AutoShape 24"/>
          <p:cNvSpPr>
            <a:spLocks noChangeArrowheads="1"/>
          </p:cNvSpPr>
          <p:nvPr/>
        </p:nvSpPr>
        <p:spPr bwMode="auto">
          <a:xfrm>
            <a:off x="4932363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5" action="ppaction://hlinksldjump"/>
              </a:rPr>
              <a:t>20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08" name="AutoShape 25"/>
          <p:cNvSpPr>
            <a:spLocks noChangeArrowheads="1"/>
          </p:cNvSpPr>
          <p:nvPr/>
        </p:nvSpPr>
        <p:spPr bwMode="auto">
          <a:xfrm>
            <a:off x="3779838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6" action="ppaction://hlinksldjump"/>
              </a:rPr>
              <a:t>10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09" name="AutoShape 26"/>
          <p:cNvSpPr>
            <a:spLocks noChangeArrowheads="1"/>
          </p:cNvSpPr>
          <p:nvPr/>
        </p:nvSpPr>
        <p:spPr bwMode="auto">
          <a:xfrm>
            <a:off x="6011863" y="5516563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7" action="ppaction://hlinksldjump"/>
              </a:rPr>
              <a:t>30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10" name="AutoShape 27"/>
          <p:cNvSpPr>
            <a:spLocks noChangeArrowheads="1"/>
          </p:cNvSpPr>
          <p:nvPr/>
        </p:nvSpPr>
        <p:spPr bwMode="auto">
          <a:xfrm>
            <a:off x="7019925" y="55165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18" action="ppaction://hlinksldjump"/>
              </a:rPr>
              <a:t>40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11" name="AutoShape 28"/>
          <p:cNvSpPr>
            <a:spLocks noChangeArrowheads="1"/>
          </p:cNvSpPr>
          <p:nvPr/>
        </p:nvSpPr>
        <p:spPr bwMode="auto">
          <a:xfrm>
            <a:off x="7988206" y="303455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19" action="ppaction://hlinksldjump"/>
              </a:rPr>
              <a:t>50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412" name="AutoShape 29"/>
          <p:cNvSpPr>
            <a:spLocks noChangeArrowheads="1"/>
          </p:cNvSpPr>
          <p:nvPr/>
        </p:nvSpPr>
        <p:spPr bwMode="auto">
          <a:xfrm>
            <a:off x="7991476" y="4258399"/>
            <a:ext cx="1008062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>
                <a:latin typeface="Bookman Old Style" pitchFamily="18" charset="0"/>
                <a:hlinkClick r:id="rId20" action="ppaction://hlinksldjump"/>
              </a:rPr>
              <a:t>50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16414" name="AutoShape 31"/>
          <p:cNvSpPr>
            <a:spLocks noChangeArrowheads="1"/>
          </p:cNvSpPr>
          <p:nvPr/>
        </p:nvSpPr>
        <p:spPr bwMode="auto">
          <a:xfrm>
            <a:off x="7991475" y="5516563"/>
            <a:ext cx="1008063" cy="8636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latin typeface="Bookman Old Style" pitchFamily="18" charset="0"/>
                <a:hlinkClick r:id="rId21" action="ppaction://hlinksldjump"/>
              </a:rPr>
              <a:t>50</a:t>
            </a:r>
            <a:endParaRPr lang="ru-RU" sz="3200" b="1">
              <a:latin typeface="Bookman Old Style" pitchFamily="18" charset="0"/>
            </a:endParaRPr>
          </a:p>
        </p:txBody>
      </p:sp>
      <p:sp>
        <p:nvSpPr>
          <p:cNvPr id="16415" name="Text Box 32"/>
          <p:cNvSpPr txBox="1">
            <a:spLocks noChangeArrowheads="1"/>
          </p:cNvSpPr>
          <p:nvPr/>
        </p:nvSpPr>
        <p:spPr bwMode="auto">
          <a:xfrm>
            <a:off x="179388" y="71438"/>
            <a:ext cx="8712200" cy="646331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Bookman Old Style" pitchFamily="18" charset="0"/>
              </a:rPr>
              <a:t>Станция </a:t>
            </a:r>
            <a:r>
              <a:rPr lang="ru-RU" sz="3600" b="1" dirty="0" smtClean="0">
                <a:solidFill>
                  <a:srgbClr val="FFFF00"/>
                </a:solidFill>
                <a:latin typeface="Bookman Old Style" pitchFamily="18" charset="0"/>
              </a:rPr>
              <a:t>«Ответь - не ошибись!»</a:t>
            </a:r>
            <a:endParaRPr lang="ru-RU" sz="36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40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250825" y="1773238"/>
            <a:ext cx="6696075" cy="3814762"/>
          </a:xfrm>
          <a:prstGeom prst="wedgeEllipseCallout">
            <a:avLst>
              <a:gd name="adj1" fmla="val 55500"/>
              <a:gd name="adj2" fmla="val -72181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Этот полководец вместе с Георгием Константиновичем Жуковым стал первым кавалером ордена «Победа»</a:t>
            </a:r>
          </a:p>
        </p:txBody>
      </p:sp>
      <p:sp>
        <p:nvSpPr>
          <p:cNvPr id="25603" name="Rectangle 6"/>
          <p:cNvSpPr>
            <a:spLocks noChangeArrowheads="1"/>
          </p:cNvSpPr>
          <p:nvPr/>
        </p:nvSpPr>
        <p:spPr bwMode="auto">
          <a:xfrm>
            <a:off x="-1357313" y="0"/>
            <a:ext cx="8858251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       Тема</a:t>
            </a:r>
            <a:r>
              <a:rPr lang="ru-RU" sz="4000" b="1">
                <a:solidFill>
                  <a:srgbClr val="FFFF66"/>
                </a:solidFill>
                <a:latin typeface="Bookman Old Style" pitchFamily="18" charset="0"/>
              </a:rPr>
              <a:t>: </a:t>
            </a:r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Полководцы Великой Отечественной Войны</a:t>
            </a:r>
            <a:endParaRPr lang="ru-RU" sz="3600" b="1">
              <a:solidFill>
                <a:srgbClr val="FFFF66"/>
              </a:solidFill>
              <a:latin typeface="Bookman Old Style" pitchFamily="18" charset="0"/>
            </a:endParaRPr>
          </a:p>
        </p:txBody>
      </p: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179388" y="5848350"/>
            <a:ext cx="7321550" cy="1016000"/>
            <a:chOff x="179388" y="5848699"/>
            <a:chExt cx="7321570" cy="1015663"/>
          </a:xfrm>
        </p:grpSpPr>
        <p:sp>
          <p:nvSpPr>
            <p:cNvPr id="25610" name="Text Box 2"/>
            <p:cNvSpPr txBox="1">
              <a:spLocks noChangeArrowheads="1"/>
            </p:cNvSpPr>
            <p:nvPr/>
          </p:nvSpPr>
          <p:spPr bwMode="auto">
            <a:xfrm>
              <a:off x="179388" y="5949950"/>
              <a:ext cx="7321570" cy="579438"/>
            </a:xfrm>
            <a:prstGeom prst="rect">
              <a:avLst/>
            </a:prstGeom>
            <a:gradFill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3200" b="1">
                <a:solidFill>
                  <a:srgbClr val="FCFC24"/>
                </a:solidFill>
              </a:endParaRPr>
            </a:p>
          </p:txBody>
        </p:sp>
        <p:sp>
          <p:nvSpPr>
            <p:cNvPr id="25611" name="Rectangle 3"/>
            <p:cNvSpPr>
              <a:spLocks noChangeArrowheads="1"/>
            </p:cNvSpPr>
            <p:nvPr/>
          </p:nvSpPr>
          <p:spPr bwMode="auto">
            <a:xfrm>
              <a:off x="179512" y="5848699"/>
              <a:ext cx="6954148" cy="1015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ru-RU" sz="2800" b="1">
                  <a:solidFill>
                    <a:srgbClr val="C00000"/>
                  </a:solidFill>
                  <a:latin typeface="Bookman Old Style" pitchFamily="18" charset="0"/>
                  <a:cs typeface="Times New Roman" pitchFamily="18" charset="0"/>
                </a:rPr>
                <a:t>Алексей Михайлович Василевский</a:t>
              </a:r>
              <a:endParaRPr lang="ru-RU" sz="2800">
                <a:solidFill>
                  <a:srgbClr val="C00000"/>
                </a:solidFill>
                <a:latin typeface="Bookman Old Style" pitchFamily="18" charset="0"/>
              </a:endParaRPr>
            </a:p>
            <a:p>
              <a:pPr eaLnBrk="0" hangingPunct="0"/>
              <a:endParaRPr lang="ru-RU" sz="3200">
                <a:solidFill>
                  <a:srgbClr val="C00000"/>
                </a:solidFill>
                <a:latin typeface="Calibri" pitchFamily="34" charset="0"/>
              </a:endParaRPr>
            </a:p>
          </p:txBody>
        </p:sp>
      </p:grpSp>
      <p:pic>
        <p:nvPicPr>
          <p:cNvPr id="2560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Светлана\Pictures\0a12152b45d9512327478c1d2ac4b41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1571625"/>
            <a:ext cx="28971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7" name="Группа 10"/>
          <p:cNvGrpSpPr>
            <a:grpSpLocks/>
          </p:cNvGrpSpPr>
          <p:nvPr/>
        </p:nvGrpSpPr>
        <p:grpSpPr bwMode="auto">
          <a:xfrm>
            <a:off x="7435850" y="5373688"/>
            <a:ext cx="1600200" cy="1223962"/>
            <a:chOff x="7236296" y="5229200"/>
            <a:chExt cx="1600260" cy="1224136"/>
          </a:xfrm>
        </p:grpSpPr>
        <p:sp>
          <p:nvSpPr>
            <p:cNvPr id="13" name="Стрелка вправо с вырезом 12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5609" name="Picture 2" descr="танк т 34 рисунки Сделай сам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5"/>
          <p:cNvSpPr>
            <a:spLocks noChangeArrowheads="1"/>
          </p:cNvSpPr>
          <p:nvPr/>
        </p:nvSpPr>
        <p:spPr bwMode="auto">
          <a:xfrm>
            <a:off x="-785813" y="0"/>
            <a:ext cx="8429626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   Тема: </a:t>
            </a:r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Полководцы Великой Отечественной Войны</a:t>
            </a:r>
            <a:r>
              <a:rPr lang="ru-RU" sz="3600" b="1">
                <a:solidFill>
                  <a:srgbClr val="FFFF66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0" y="2071688"/>
            <a:ext cx="7715250" cy="3643312"/>
          </a:xfrm>
          <a:prstGeom prst="wedgeEllipseCallout">
            <a:avLst>
              <a:gd name="adj1" fmla="val 52394"/>
              <a:gd name="adj2" fmla="val -10181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Имя полководца, участвовавшего в оборонительных боях и в прорыве блокады Ленинграда</a:t>
            </a:r>
          </a:p>
        </p:txBody>
      </p:sp>
      <p:sp>
        <p:nvSpPr>
          <p:cNvPr id="26627" name="AutoShape 4"/>
          <p:cNvSpPr>
            <a:spLocks noChangeArrowheads="1"/>
          </p:cNvSpPr>
          <p:nvPr/>
        </p:nvSpPr>
        <p:spPr bwMode="auto">
          <a:xfrm>
            <a:off x="7632700" y="71438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50</a:t>
            </a:r>
          </a:p>
        </p:txBody>
      </p:sp>
      <p:pic>
        <p:nvPicPr>
          <p:cNvPr id="2662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Светлана\Pictures\0a12fce0c55bfa114f600ea0296fc6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1571625"/>
            <a:ext cx="3286125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539750" y="6092825"/>
            <a:ext cx="6911975" cy="739775"/>
            <a:chOff x="539552" y="6093296"/>
            <a:chExt cx="6912768" cy="738664"/>
          </a:xfrm>
        </p:grpSpPr>
        <p:sp>
          <p:nvSpPr>
            <p:cNvPr id="26634" name="Text Box 2"/>
            <p:cNvSpPr txBox="1">
              <a:spLocks noChangeArrowheads="1"/>
            </p:cNvSpPr>
            <p:nvPr/>
          </p:nvSpPr>
          <p:spPr bwMode="auto">
            <a:xfrm>
              <a:off x="539552" y="6093296"/>
              <a:ext cx="6912768" cy="523220"/>
            </a:xfrm>
            <a:prstGeom prst="rect">
              <a:avLst/>
            </a:prstGeom>
            <a:gradFill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sz="2800" b="1">
                <a:solidFill>
                  <a:srgbClr val="C00000"/>
                </a:solidFill>
                <a:latin typeface="Bookman Old Style" pitchFamily="18" charset="0"/>
              </a:endParaRPr>
            </a:p>
          </p:txBody>
        </p:sp>
        <p:sp>
          <p:nvSpPr>
            <p:cNvPr id="26635" name="TextBox 10"/>
            <p:cNvSpPr txBox="1">
              <a:spLocks noChangeArrowheads="1"/>
            </p:cNvSpPr>
            <p:nvPr/>
          </p:nvSpPr>
          <p:spPr bwMode="auto">
            <a:xfrm>
              <a:off x="1043608" y="6093296"/>
              <a:ext cx="6408712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C00000"/>
                  </a:solidFill>
                  <a:latin typeface="Bookman Old Style" pitchFamily="18" charset="0"/>
                </a:rPr>
                <a:t>Говоров Леонид Александрович</a:t>
              </a:r>
            </a:p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6631" name="Группа 12"/>
          <p:cNvGrpSpPr>
            <a:grpSpLocks/>
          </p:cNvGrpSpPr>
          <p:nvPr/>
        </p:nvGrpSpPr>
        <p:grpSpPr bwMode="auto">
          <a:xfrm>
            <a:off x="7380288" y="5516563"/>
            <a:ext cx="1655762" cy="1152525"/>
            <a:chOff x="7236296" y="5229200"/>
            <a:chExt cx="1600260" cy="1224136"/>
          </a:xfrm>
        </p:grpSpPr>
        <p:sp>
          <p:nvSpPr>
            <p:cNvPr id="14" name="Стрелка вправо с вырезом 13"/>
            <p:cNvSpPr/>
            <p:nvPr/>
          </p:nvSpPr>
          <p:spPr>
            <a:xfrm>
              <a:off x="7357504" y="5969414"/>
              <a:ext cx="1479052" cy="483922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6633" name="Picture 2" descr="танк т 34 рисунки Сделай сам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43063" y="5715000"/>
            <a:ext cx="4786312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Рейхстаг</a:t>
            </a:r>
          </a:p>
        </p:txBody>
      </p:sp>
      <p:sp>
        <p:nvSpPr>
          <p:cNvPr id="27650" name="AutoShape 3"/>
          <p:cNvSpPr>
            <a:spLocks noChangeArrowheads="1"/>
          </p:cNvSpPr>
          <p:nvPr/>
        </p:nvSpPr>
        <p:spPr bwMode="auto">
          <a:xfrm>
            <a:off x="7561263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10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571500" y="1193800"/>
            <a:ext cx="7000875" cy="4378325"/>
          </a:xfrm>
          <a:prstGeom prst="cloudCallout">
            <a:avLst>
              <a:gd name="adj1" fmla="val 43495"/>
              <a:gd name="adj2" fmla="val -4714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Как называется здание, на крыше которого советские солдаты водрузили знамя Победы?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087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</a:t>
            </a:r>
            <a:r>
              <a:rPr lang="ru-RU" sz="4000" b="1">
                <a:solidFill>
                  <a:srgbClr val="0000FF"/>
                </a:solidFill>
              </a:rPr>
              <a:t>: 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Военная хроника</a:t>
            </a:r>
          </a:p>
          <a:p>
            <a:endParaRPr lang="ru-RU" sz="4000" b="1">
              <a:solidFill>
                <a:srgbClr val="0000FF"/>
              </a:solidFill>
            </a:endParaRPr>
          </a:p>
        </p:txBody>
      </p:sp>
      <p:pic>
        <p:nvPicPr>
          <p:cNvPr id="2765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Светлана\Pictures\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1000" y="1571625"/>
            <a:ext cx="4992688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5" name="Группа 11"/>
          <p:cNvGrpSpPr>
            <a:grpSpLocks/>
          </p:cNvGrpSpPr>
          <p:nvPr/>
        </p:nvGrpSpPr>
        <p:grpSpPr bwMode="auto">
          <a:xfrm>
            <a:off x="7308850" y="5445125"/>
            <a:ext cx="1584325" cy="1296988"/>
            <a:chOff x="7308304" y="5444958"/>
            <a:chExt cx="1584176" cy="1296410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355925" y="6195511"/>
              <a:ext cx="1536555" cy="545857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7657" name="Picture 2" descr="танк т 34 рисунки Сделай сам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08304" y="5444958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389" grpId="0" animBg="1"/>
      <p:bldP spid="1638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4313" y="5715000"/>
            <a:ext cx="6715125" cy="107791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Тегеранская конференция, ноябрь 1943 года, Иран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214313" y="981075"/>
            <a:ext cx="8001000" cy="4679950"/>
          </a:xfrm>
          <a:prstGeom prst="cloudCallout">
            <a:avLst>
              <a:gd name="adj1" fmla="val 43514"/>
              <a:gd name="adj2" fmla="val -4569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Конференция, где впервые встретились лидеры стран: США, СССР, Великобритании</a:t>
            </a:r>
          </a:p>
        </p:txBody>
      </p:sp>
      <p:sp>
        <p:nvSpPr>
          <p:cNvPr id="28675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Тема:</a:t>
            </a:r>
            <a:r>
              <a:rPr lang="ru-RU" sz="4000" b="1">
                <a:solidFill>
                  <a:srgbClr val="0000FF"/>
                </a:solidFill>
              </a:rPr>
              <a:t> 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Военная хроника</a:t>
            </a:r>
            <a:endParaRPr lang="ru-RU" sz="4000" b="1">
              <a:solidFill>
                <a:srgbClr val="0000FF"/>
              </a:solidFill>
            </a:endParaRPr>
          </a:p>
        </p:txBody>
      </p:sp>
      <p:sp>
        <p:nvSpPr>
          <p:cNvPr id="28676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20</a:t>
            </a:r>
          </a:p>
        </p:txBody>
      </p:sp>
      <p:pic>
        <p:nvPicPr>
          <p:cNvPr id="2867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930356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8" name="Группа 11"/>
          <p:cNvGrpSpPr>
            <a:grpSpLocks/>
          </p:cNvGrpSpPr>
          <p:nvPr/>
        </p:nvGrpSpPr>
        <p:grpSpPr bwMode="auto">
          <a:xfrm>
            <a:off x="7308850" y="5465763"/>
            <a:ext cx="1536700" cy="1347787"/>
            <a:chOff x="7308304" y="5465794"/>
            <a:chExt cx="1536636" cy="1347582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308304" y="6237202"/>
              <a:ext cx="1536636" cy="576174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8680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43678" y="5465794"/>
              <a:ext cx="1404786" cy="987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4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85750" y="5357813"/>
            <a:ext cx="6858000" cy="13843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Международный трибунал в Нюрнберге. Нюрнбергский процесс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142875" y="857250"/>
            <a:ext cx="7929563" cy="4429125"/>
          </a:xfrm>
          <a:prstGeom prst="cloudCallout">
            <a:avLst>
              <a:gd name="adj1" fmla="val 44597"/>
              <a:gd name="adj2" fmla="val -5195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b="1">
                <a:solidFill>
                  <a:srgbClr val="002060"/>
                </a:solidFill>
                <a:latin typeface="Bookman Old Style" pitchFamily="18" charset="0"/>
              </a:rPr>
              <a:t>Назовите  судебный процесс, на котором была произнесена эта речь: </a:t>
            </a:r>
            <a:r>
              <a:rPr lang="ru-RU" b="1">
                <a:solidFill>
                  <a:srgbClr val="C00000"/>
                </a:solidFill>
                <a:latin typeface="Bookman Old Style" pitchFamily="18" charset="0"/>
              </a:rPr>
              <a:t>«…Во имя священной памяти миллионов невинных жертв фашистского террора, во имя укрепления мира во всем мире, во имя безопасности народов в будущем мы предъявляем подсудимым полный и справедливый счёт. Это - счёт всего человечества, счёт воли и совести свободолюбивых народов. Пусть же свершится правосудие!»</a:t>
            </a:r>
            <a:endParaRPr lang="ru-RU" b="1" i="1" u="sng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9699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Тема:</a:t>
            </a:r>
            <a:r>
              <a:rPr lang="ru-RU" sz="4000" b="1">
                <a:solidFill>
                  <a:srgbClr val="0000FF"/>
                </a:solidFill>
              </a:rPr>
              <a:t> 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Военная хроника</a:t>
            </a:r>
            <a:endParaRPr lang="ru-RU" sz="4000" b="1">
              <a:solidFill>
                <a:srgbClr val="0000FF"/>
              </a:solidFill>
            </a:endParaRPr>
          </a:p>
        </p:txBody>
      </p:sp>
      <p:pic>
        <p:nvPicPr>
          <p:cNvPr id="29700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AutoShape 3"/>
          <p:cNvSpPr>
            <a:spLocks noChangeArrowheads="1"/>
          </p:cNvSpPr>
          <p:nvPr/>
        </p:nvSpPr>
        <p:spPr bwMode="auto">
          <a:xfrm>
            <a:off x="7572375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30</a:t>
            </a:r>
          </a:p>
        </p:txBody>
      </p:sp>
      <p:grpSp>
        <p:nvGrpSpPr>
          <p:cNvPr id="29702" name="Группа 11"/>
          <p:cNvGrpSpPr>
            <a:grpSpLocks/>
          </p:cNvGrpSpPr>
          <p:nvPr/>
        </p:nvGrpSpPr>
        <p:grpSpPr bwMode="auto">
          <a:xfrm>
            <a:off x="7451725" y="5445125"/>
            <a:ext cx="1536700" cy="1152525"/>
            <a:chOff x="7452320" y="5445221"/>
            <a:chExt cx="1536636" cy="1152131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452320" y="6092700"/>
              <a:ext cx="1536636" cy="504652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9704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24328" y="5445221"/>
              <a:ext cx="1332778" cy="864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4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75" y="5929313"/>
            <a:ext cx="7072313" cy="461962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Bookman Old Style" pitchFamily="18" charset="0"/>
              </a:rPr>
              <a:t>25 апреля 1945 в районе города Торгау</a:t>
            </a:r>
          </a:p>
        </p:txBody>
      </p:sp>
      <p:sp>
        <p:nvSpPr>
          <p:cNvPr id="30722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40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928688" y="1409700"/>
            <a:ext cx="6813550" cy="4448175"/>
          </a:xfrm>
          <a:prstGeom prst="cloudCallout">
            <a:avLst>
              <a:gd name="adj1" fmla="val 39120"/>
              <a:gd name="adj2" fmla="val -5025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В каком году произошла встреча советских войск с союзниками на реке Эльба? </a:t>
            </a:r>
          </a:p>
        </p:txBody>
      </p:sp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Тема: Военная хроника</a:t>
            </a:r>
            <a:endParaRPr lang="ru-RU" sz="4000" b="1">
              <a:solidFill>
                <a:srgbClr val="0000FF"/>
              </a:solidFill>
            </a:endParaRPr>
          </a:p>
        </p:txBody>
      </p:sp>
      <p:pic>
        <p:nvPicPr>
          <p:cNvPr id="3072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26" name="Группа 11"/>
          <p:cNvGrpSpPr>
            <a:grpSpLocks/>
          </p:cNvGrpSpPr>
          <p:nvPr/>
        </p:nvGrpSpPr>
        <p:grpSpPr bwMode="auto">
          <a:xfrm>
            <a:off x="7524750" y="5445125"/>
            <a:ext cx="1536700" cy="1296988"/>
            <a:chOff x="7524328" y="5445224"/>
            <a:chExt cx="1536636" cy="1296144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524328" y="6195623"/>
              <a:ext cx="1536636" cy="545745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0728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68344" y="5445224"/>
              <a:ext cx="1296144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4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0825" y="6280150"/>
            <a:ext cx="6929438" cy="46196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Bookman Old Style" pitchFamily="18" charset="0"/>
              </a:rPr>
              <a:t>Дом Па́влова</a:t>
            </a:r>
            <a:r>
              <a:rPr lang="ru-RU" sz="2400">
                <a:solidFill>
                  <a:srgbClr val="C00000"/>
                </a:solidFill>
                <a:latin typeface="Bookman Old Style" pitchFamily="18" charset="0"/>
              </a:rPr>
              <a:t> (</a:t>
            </a:r>
            <a:r>
              <a:rPr lang="ru-RU" sz="2400" b="1">
                <a:solidFill>
                  <a:srgbClr val="C00000"/>
                </a:solidFill>
                <a:latin typeface="Bookman Old Style" pitchFamily="18" charset="0"/>
              </a:rPr>
              <a:t>Дом cолдатской cлавы</a:t>
            </a:r>
            <a:r>
              <a:rPr lang="ru-RU" sz="2400">
                <a:solidFill>
                  <a:srgbClr val="C00000"/>
                </a:solidFill>
                <a:latin typeface="Bookman Old Style" pitchFamily="18" charset="0"/>
              </a:rPr>
              <a:t>)</a:t>
            </a:r>
            <a:endParaRPr lang="ru-RU" sz="2400" b="1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0" y="928688"/>
            <a:ext cx="7740650" cy="5072062"/>
          </a:xfrm>
          <a:prstGeom prst="cloudCallout">
            <a:avLst>
              <a:gd name="adj1" fmla="val 63542"/>
              <a:gd name="adj2" fmla="val -57222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Как назвали 5-этажный жилой дом, расположенный </a:t>
            </a:r>
          </a:p>
          <a:p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на площади    Ленина</a:t>
            </a:r>
          </a:p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в Волгограде, в котором во ремя Сталинградской битвы держала оборону группа советских бойцов?</a:t>
            </a: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395288" y="260350"/>
            <a:ext cx="6726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Тема: Военная хроника</a:t>
            </a:r>
            <a:endParaRPr lang="ru-RU" sz="4000" b="1">
              <a:solidFill>
                <a:srgbClr val="0000FF"/>
              </a:solidFill>
            </a:endParaRPr>
          </a:p>
        </p:txBody>
      </p:sp>
      <p:sp>
        <p:nvSpPr>
          <p:cNvPr id="31748" name="AutoShape 3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50</a:t>
            </a:r>
          </a:p>
        </p:txBody>
      </p:sp>
      <p:pic>
        <p:nvPicPr>
          <p:cNvPr id="31749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Светлана\Pictures\1352436952_pavlovs-hous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341438"/>
            <a:ext cx="66484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51" name="Группа 11"/>
          <p:cNvGrpSpPr>
            <a:grpSpLocks/>
          </p:cNvGrpSpPr>
          <p:nvPr/>
        </p:nvGrpSpPr>
        <p:grpSpPr bwMode="auto">
          <a:xfrm>
            <a:off x="7451725" y="5516563"/>
            <a:ext cx="1536700" cy="1296987"/>
            <a:chOff x="7452320" y="5517232"/>
            <a:chExt cx="1536636" cy="1296144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452320" y="6267631"/>
              <a:ext cx="1536636" cy="545745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1753" name="Picture 2" descr="танк т 34 рисунки Сделай сам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24328" y="5517232"/>
              <a:ext cx="1332778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485" grpId="0" animBg="1"/>
      <p:bldP spid="2048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rot="10800000">
            <a:off x="214313" y="1714500"/>
            <a:ext cx="6929437" cy="3946525"/>
          </a:xfrm>
          <a:prstGeom prst="wedgeRectCallout">
            <a:avLst>
              <a:gd name="adj1" fmla="val -60056"/>
              <a:gd name="adj2" fmla="val 72213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 была частью сюиты, написанной композитором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 А. Новиковым и поэтом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Я. Шведовым еще до войны в 1940 году. В ней воспевалась девушка-партизанка времен гражданской войны</a:t>
            </a:r>
          </a:p>
        </p:txBody>
      </p:sp>
      <p:sp>
        <p:nvSpPr>
          <p:cNvPr id="32770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10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376238" y="274638"/>
            <a:ext cx="6643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Тема:</a:t>
            </a:r>
            <a:r>
              <a:rPr lang="ru-RU" sz="3600" b="1">
                <a:solidFill>
                  <a:srgbClr val="0000FF"/>
                </a:solidFill>
              </a:rPr>
              <a:t> </a:t>
            </a:r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Песни военных лет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14438" y="6000750"/>
            <a:ext cx="5643562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 «Смуглянка» </a:t>
            </a:r>
          </a:p>
        </p:txBody>
      </p:sp>
      <p:pic>
        <p:nvPicPr>
          <p:cNvPr id="3277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4" name="Группа 11"/>
          <p:cNvGrpSpPr>
            <a:grpSpLocks/>
          </p:cNvGrpSpPr>
          <p:nvPr/>
        </p:nvGrpSpPr>
        <p:grpSpPr bwMode="auto">
          <a:xfrm>
            <a:off x="7292975" y="5373688"/>
            <a:ext cx="1600200" cy="1223962"/>
            <a:chOff x="7236296" y="5229200"/>
            <a:chExt cx="1600260" cy="1224136"/>
          </a:xfrm>
        </p:grpSpPr>
        <p:sp>
          <p:nvSpPr>
            <p:cNvPr id="13" name="Стрелка вправо с вырезом 12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5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2777" name="Picture 2" descr="танк т 34 рисунки Сделай сам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смуглян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541338" y="306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 autoUpdateAnimBg="0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rot="10800000">
            <a:off x="323850" y="1773238"/>
            <a:ext cx="6335713" cy="3527425"/>
          </a:xfrm>
          <a:prstGeom prst="wedgeRectCallout">
            <a:avLst>
              <a:gd name="adj1" fmla="val -56042"/>
              <a:gd name="adj2" fmla="val 76963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Битва под Москвой — первое победоносное сражение Великой Отечественной войны. В суровых снегах Подмосковья, на 20-м километре Минского шоссе, в ноябре 1941 года родилась эта песня</a:t>
            </a:r>
          </a:p>
        </p:txBody>
      </p:sp>
      <p:sp>
        <p:nvSpPr>
          <p:cNvPr id="34818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20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395288" y="354013"/>
            <a:ext cx="66722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Тема: Песни военных лет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87450" y="5661025"/>
            <a:ext cx="4968875" cy="57943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CFC24"/>
                </a:solidFill>
                <a:latin typeface="Bookman Old Style" pitchFamily="18" charset="0"/>
              </a:rPr>
              <a:t> </a:t>
            </a:r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 «В землянке»</a:t>
            </a:r>
            <a:endParaRPr lang="ru-RU" sz="2400" b="1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34821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в землян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304800" y="2924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3" name="Группа 12"/>
          <p:cNvGrpSpPr>
            <a:grpSpLocks/>
          </p:cNvGrpSpPr>
          <p:nvPr/>
        </p:nvGrpSpPr>
        <p:grpSpPr bwMode="auto">
          <a:xfrm>
            <a:off x="7235825" y="5229225"/>
            <a:ext cx="1600200" cy="1223963"/>
            <a:chOff x="7236296" y="5229200"/>
            <a:chExt cx="1600260" cy="1224136"/>
          </a:xfrm>
        </p:grpSpPr>
        <p:sp>
          <p:nvSpPr>
            <p:cNvPr id="14" name="Стрелка вправо с вырезом 13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5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4825" name="Picture 2" descr="танк т 34 рисунки Сделай сам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 autoUpdateAnimBg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rot="10800000">
            <a:off x="285750" y="1785938"/>
            <a:ext cx="7215188" cy="3857625"/>
          </a:xfrm>
          <a:prstGeom prst="wedgeRectCallout">
            <a:avLst>
              <a:gd name="adj1" fmla="val -59528"/>
              <a:gd name="adj2" fmla="val 9290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Боевая группа, состоящая из сибиряков-коммунистов, под командованием младшего лейтенанта Евгения Прошина, должна была произвести смелую операцию — пройти в тыл противника и захватить высоту Безымянную. Назовите песню, посвященную этому событию</a:t>
            </a:r>
          </a:p>
        </p:txBody>
      </p:sp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7418388" y="1428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30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468313" y="333375"/>
            <a:ext cx="6672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Тема: Песни военных лет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14313" y="6202363"/>
            <a:ext cx="7429500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 «На безымянной высоте»</a:t>
            </a:r>
          </a:p>
        </p:txBody>
      </p:sp>
      <p:pic>
        <p:nvPicPr>
          <p:cNvPr id="3584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на безымяной высот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304800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7" name="Группа 12"/>
          <p:cNvGrpSpPr>
            <a:grpSpLocks/>
          </p:cNvGrpSpPr>
          <p:nvPr/>
        </p:nvGrpSpPr>
        <p:grpSpPr bwMode="auto">
          <a:xfrm>
            <a:off x="7596188" y="5589588"/>
            <a:ext cx="1512887" cy="1079500"/>
            <a:chOff x="7236296" y="5229200"/>
            <a:chExt cx="1600260" cy="1224136"/>
          </a:xfrm>
        </p:grpSpPr>
        <p:sp>
          <p:nvSpPr>
            <p:cNvPr id="14" name="Стрелка вправо с вырезом 13"/>
            <p:cNvSpPr/>
            <p:nvPr/>
          </p:nvSpPr>
          <p:spPr>
            <a:xfrm>
              <a:off x="7358876" y="5969082"/>
              <a:ext cx="1477680" cy="484254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5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5849" name="Picture 2" descr="танк т 34 рисунки Сделай сам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592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 autoUpdateAnimBg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990600" y="5792788"/>
            <a:ext cx="5010150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Битва за Москву</a:t>
            </a:r>
          </a:p>
        </p:txBody>
      </p:sp>
      <p:sp>
        <p:nvSpPr>
          <p:cNvPr id="17410" name="AutoShape 4"/>
          <p:cNvSpPr>
            <a:spLocks noChangeArrowheads="1"/>
          </p:cNvSpPr>
          <p:nvPr/>
        </p:nvSpPr>
        <p:spPr bwMode="auto">
          <a:xfrm>
            <a:off x="7704138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10</a:t>
            </a: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909638" y="1700213"/>
            <a:ext cx="6591300" cy="3514725"/>
          </a:xfrm>
          <a:prstGeom prst="wedgeRoundRectCallout">
            <a:avLst>
              <a:gd name="adj1" fmla="val 51005"/>
              <a:gd name="adj2" fmla="val -71324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Как называлось сражение после окончания, которого был развеян миф о непобедимости немецкой армии? </a:t>
            </a: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214313" y="142875"/>
            <a:ext cx="7721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Тема: </a:t>
            </a:r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Великие сражения</a:t>
            </a:r>
          </a:p>
        </p:txBody>
      </p:sp>
      <p:pic>
        <p:nvPicPr>
          <p:cNvPr id="174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4" name="Группа 9"/>
          <p:cNvGrpSpPr>
            <a:grpSpLocks/>
          </p:cNvGrpSpPr>
          <p:nvPr/>
        </p:nvGrpSpPr>
        <p:grpSpPr bwMode="auto">
          <a:xfrm>
            <a:off x="7235825" y="5229225"/>
            <a:ext cx="1600200" cy="1223963"/>
            <a:chOff x="7236296" y="5229200"/>
            <a:chExt cx="1600260" cy="1224136"/>
          </a:xfrm>
        </p:grpSpPr>
        <p:sp>
          <p:nvSpPr>
            <p:cNvPr id="8" name="Стрелка вправо с вырезом 7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17416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1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rot="10800000">
            <a:off x="738188" y="2071688"/>
            <a:ext cx="6119812" cy="3652837"/>
          </a:xfrm>
          <a:prstGeom prst="wedgeRectCallout">
            <a:avLst>
              <a:gd name="adj1" fmla="val -59935"/>
              <a:gd name="adj2" fmla="val 87435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Лирическая песня, написанная композитором Никитой Богословским и поэтом  Владимиром Агатовым в 1943 для фильма «Два бойца»</a:t>
            </a:r>
          </a:p>
        </p:txBody>
      </p:sp>
      <p:sp>
        <p:nvSpPr>
          <p:cNvPr id="36866" name="AutoShape 3"/>
          <p:cNvSpPr>
            <a:spLocks noChangeArrowheads="1"/>
          </p:cNvSpPr>
          <p:nvPr/>
        </p:nvSpPr>
        <p:spPr bwMode="auto">
          <a:xfrm>
            <a:off x="7164388" y="5492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40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376238" y="274638"/>
            <a:ext cx="64849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0000FF"/>
                </a:solidFill>
              </a:rPr>
              <a:t>Тема: </a:t>
            </a:r>
            <a:r>
              <a:rPr lang="ru-RU" sz="3600" b="1">
                <a:solidFill>
                  <a:srgbClr val="0000FF"/>
                </a:solidFill>
                <a:latin typeface="Bookman Old Style" pitchFamily="18" charset="0"/>
              </a:rPr>
              <a:t>Песни военных лет</a:t>
            </a:r>
            <a:endParaRPr lang="ru-RU" sz="3600" b="1">
              <a:solidFill>
                <a:srgbClr val="0000FF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971550" y="6021388"/>
            <a:ext cx="5616575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 «Тёмная ночь»</a:t>
            </a:r>
          </a:p>
        </p:txBody>
      </p:sp>
      <p:pic>
        <p:nvPicPr>
          <p:cNvPr id="36869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870" name="Группа 12"/>
          <p:cNvGrpSpPr>
            <a:grpSpLocks/>
          </p:cNvGrpSpPr>
          <p:nvPr/>
        </p:nvGrpSpPr>
        <p:grpSpPr bwMode="auto">
          <a:xfrm>
            <a:off x="7235825" y="5229225"/>
            <a:ext cx="1600200" cy="1223963"/>
            <a:chOff x="7236296" y="5229200"/>
            <a:chExt cx="1600260" cy="1224136"/>
          </a:xfrm>
        </p:grpSpPr>
        <p:sp>
          <p:nvSpPr>
            <p:cNvPr id="14" name="Стрелка вправо с вырезом 13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5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6873" name="Picture 2" descr="танк т 34 рисунки Сделай сам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темная ночь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304800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 autoUpdateAnimBg="0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 rot="10800000">
            <a:off x="952500" y="1989138"/>
            <a:ext cx="6048375" cy="2940050"/>
          </a:xfrm>
          <a:prstGeom prst="wedgeRectCallout">
            <a:avLst>
              <a:gd name="adj1" fmla="val -59792"/>
              <a:gd name="adj2" fmla="val 90644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Песня Булата Окуджавы, написанная для художественного фильма Андрея Смирнова «Белорусский вокзал» </a:t>
            </a:r>
          </a:p>
        </p:txBody>
      </p:sp>
      <p:sp>
        <p:nvSpPr>
          <p:cNvPr id="38914" name="AutoShape 3"/>
          <p:cNvSpPr>
            <a:spLocks noChangeArrowheads="1"/>
          </p:cNvSpPr>
          <p:nvPr/>
        </p:nvSpPr>
        <p:spPr bwMode="auto">
          <a:xfrm>
            <a:off x="7489825" y="285750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50</a:t>
            </a: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214313" y="285750"/>
            <a:ext cx="75739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Тема:</a:t>
            </a:r>
            <a:r>
              <a:rPr lang="ru-RU" sz="4000" b="1">
                <a:solidFill>
                  <a:srgbClr val="0000FF"/>
                </a:solidFill>
              </a:rPr>
              <a:t> </a:t>
            </a:r>
            <a:r>
              <a:rPr lang="ru-RU" sz="4000" b="1">
                <a:solidFill>
                  <a:srgbClr val="0000FF"/>
                </a:solidFill>
                <a:latin typeface="Bookman Old Style" pitchFamily="18" charset="0"/>
              </a:rPr>
              <a:t>Песни военных лет</a:t>
            </a:r>
            <a:endParaRPr lang="ru-RU" sz="4000" b="1">
              <a:solidFill>
                <a:srgbClr val="0000FF"/>
              </a:solidFill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5750" y="5589588"/>
            <a:ext cx="7000875" cy="954087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Песня «Десятый наш десантный батальон»</a:t>
            </a:r>
          </a:p>
        </p:txBody>
      </p:sp>
      <p:pic>
        <p:nvPicPr>
          <p:cNvPr id="389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десятый наш десантный баталь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304800" y="3141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8919" name="Группа 11"/>
          <p:cNvGrpSpPr>
            <a:grpSpLocks/>
          </p:cNvGrpSpPr>
          <p:nvPr/>
        </p:nvGrpSpPr>
        <p:grpSpPr bwMode="auto">
          <a:xfrm>
            <a:off x="7235825" y="5229225"/>
            <a:ext cx="1600200" cy="1223963"/>
            <a:chOff x="7236296" y="5229200"/>
            <a:chExt cx="1600260" cy="1224136"/>
          </a:xfrm>
        </p:grpSpPr>
        <p:sp>
          <p:nvSpPr>
            <p:cNvPr id="13" name="Стрелка вправо с вырезом 12"/>
            <p:cNvSpPr/>
            <p:nvPr/>
          </p:nvSpPr>
          <p:spPr>
            <a:xfrm>
              <a:off x="7358539" y="5969080"/>
              <a:ext cx="1478017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5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8921" name="Picture 2" descr="танк т 34 рисунки Сделай сам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866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 autoUpdateAnimBg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3"/>
          <p:cNvSpPr txBox="1">
            <a:spLocks noChangeArrowheads="1"/>
          </p:cNvSpPr>
          <p:nvPr/>
        </p:nvSpPr>
        <p:spPr bwMode="auto">
          <a:xfrm>
            <a:off x="376238" y="274638"/>
            <a:ext cx="5954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Тема: Боевые награды</a:t>
            </a:r>
          </a:p>
          <a:p>
            <a:endParaRPr lang="ru-RU" sz="3600" b="1">
              <a:solidFill>
                <a:srgbClr val="FCFC24"/>
              </a:solidFill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28688" y="5786438"/>
            <a:ext cx="4714875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Орден Победы</a:t>
            </a:r>
            <a:endParaRPr lang="ru-RU" sz="320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214313" y="1571625"/>
            <a:ext cx="7429500" cy="3500438"/>
          </a:xfrm>
          <a:prstGeom prst="wedgeRoundRectCallout">
            <a:avLst>
              <a:gd name="adj1" fmla="val 48468"/>
              <a:gd name="adj2" fmla="val -6810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Орден, которым награждали высший командный состав Советской Армии за успешное проведение боевых операций</a:t>
            </a:r>
          </a:p>
        </p:txBody>
      </p:sp>
      <p:sp>
        <p:nvSpPr>
          <p:cNvPr id="39940" name="AutoShape 2"/>
          <p:cNvSpPr>
            <a:spLocks noChangeArrowheads="1"/>
          </p:cNvSpPr>
          <p:nvPr/>
        </p:nvSpPr>
        <p:spPr bwMode="auto">
          <a:xfrm>
            <a:off x="7561263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10</a:t>
            </a:r>
          </a:p>
        </p:txBody>
      </p:sp>
      <p:pic>
        <p:nvPicPr>
          <p:cNvPr id="8194" name="Picture 2" descr="Архив материалов - Справочно-информационный портал города Учал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8D7BB"/>
              </a:clrFrom>
              <a:clrTo>
                <a:srgbClr val="E8D7B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1681163"/>
            <a:ext cx="2532063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942" name="Группа 10"/>
          <p:cNvGrpSpPr>
            <a:grpSpLocks/>
          </p:cNvGrpSpPr>
          <p:nvPr/>
        </p:nvGrpSpPr>
        <p:grpSpPr bwMode="auto">
          <a:xfrm>
            <a:off x="7524750" y="5156200"/>
            <a:ext cx="1536700" cy="1266825"/>
            <a:chOff x="7524328" y="5156926"/>
            <a:chExt cx="1536636" cy="1266560"/>
          </a:xfrm>
        </p:grpSpPr>
        <p:sp>
          <p:nvSpPr>
            <p:cNvPr id="8" name="Стрелка вправо с вырезом 7"/>
            <p:cNvSpPr/>
            <p:nvPr/>
          </p:nvSpPr>
          <p:spPr>
            <a:xfrm>
              <a:off x="7524328" y="5877500"/>
              <a:ext cx="1536636" cy="54598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39944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31710" y="5156926"/>
              <a:ext cx="1260770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26629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3"/>
          <p:cNvSpPr txBox="1">
            <a:spLocks noChangeArrowheads="1"/>
          </p:cNvSpPr>
          <p:nvPr/>
        </p:nvSpPr>
        <p:spPr bwMode="auto">
          <a:xfrm>
            <a:off x="376238" y="274638"/>
            <a:ext cx="5954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Тема: Боевые награды</a:t>
            </a:r>
          </a:p>
          <a:p>
            <a:endParaRPr lang="ru-RU" sz="3600" b="1">
              <a:solidFill>
                <a:srgbClr val="FCFC24"/>
              </a:solidFill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00250" y="5824538"/>
            <a:ext cx="4071938" cy="52387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Орден Славы</a:t>
            </a:r>
            <a:endParaRPr lang="ru-RU" sz="280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7653" name="AutoShape 5"/>
          <p:cNvSpPr>
            <a:spLocks noChangeArrowheads="1"/>
          </p:cNvSpPr>
          <p:nvPr/>
        </p:nvSpPr>
        <p:spPr bwMode="auto">
          <a:xfrm>
            <a:off x="1308100" y="1643063"/>
            <a:ext cx="5692775" cy="3786187"/>
          </a:xfrm>
          <a:prstGeom prst="wedgeRoundRectCallout">
            <a:avLst>
              <a:gd name="adj1" fmla="val 62398"/>
              <a:gd name="adj2" fmla="val -7342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Орден, которым награждали рядовых Советской Армии, проявивших в боях за Родину храбрость, мужество и бесстрашие</a:t>
            </a:r>
            <a:endParaRPr lang="ru-RU" sz="3200">
              <a:solidFill>
                <a:srgbClr val="C00000"/>
              </a:solidFill>
              <a:latin typeface="Bookman Old Style" pitchFamily="18" charset="0"/>
            </a:endParaRPr>
          </a:p>
          <a:p>
            <a:pPr algn="ctr"/>
            <a:endParaRPr lang="ru-RU" sz="3200" b="1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0964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20</a:t>
            </a:r>
          </a:p>
        </p:txBody>
      </p:sp>
      <p:pic>
        <p:nvPicPr>
          <p:cNvPr id="7170" name="Picture 2" descr="Боевые ордена СССР - - Каталог статей - Великая Отечественная война 1941-194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7088" y="1857375"/>
            <a:ext cx="1747837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66" name="Группа 11"/>
          <p:cNvGrpSpPr>
            <a:grpSpLocks/>
          </p:cNvGrpSpPr>
          <p:nvPr/>
        </p:nvGrpSpPr>
        <p:grpSpPr bwMode="auto">
          <a:xfrm>
            <a:off x="7343775" y="5589588"/>
            <a:ext cx="1538288" cy="1223962"/>
            <a:chOff x="7343678" y="5588974"/>
            <a:chExt cx="1537774" cy="1224402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524593" y="6236907"/>
              <a:ext cx="1356859" cy="576469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40968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43678" y="5588974"/>
              <a:ext cx="1404786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65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5954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Тема: Боевые награды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357313" y="5876925"/>
            <a:ext cx="5749925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Медаль «Золотая Звезда»</a:t>
            </a:r>
            <a:endParaRPr lang="ru-RU" sz="2800" b="1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514350" y="1700213"/>
            <a:ext cx="7272338" cy="3443287"/>
          </a:xfrm>
          <a:prstGeom prst="wedgeRoundRectCallout">
            <a:avLst>
              <a:gd name="adj1" fmla="val 45593"/>
              <a:gd name="adj2" fmla="val -62236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Медаль, которая вручалась при присвоении звания Героя Советского Союза</a:t>
            </a:r>
          </a:p>
        </p:txBody>
      </p:sp>
      <p:sp>
        <p:nvSpPr>
          <p:cNvPr id="41988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30</a:t>
            </a:r>
          </a:p>
        </p:txBody>
      </p:sp>
      <p:pic>
        <p:nvPicPr>
          <p:cNvPr id="6146" name="Picture 2" descr="Награды Афганской Войн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04138" y="2000250"/>
            <a:ext cx="1547812" cy="287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1990" name="Группа 11"/>
          <p:cNvGrpSpPr>
            <a:grpSpLocks/>
          </p:cNvGrpSpPr>
          <p:nvPr/>
        </p:nvGrpSpPr>
        <p:grpSpPr bwMode="auto">
          <a:xfrm>
            <a:off x="7451725" y="5300663"/>
            <a:ext cx="1609725" cy="1223962"/>
            <a:chOff x="7452320" y="5300942"/>
            <a:chExt cx="1608644" cy="1224402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523710" y="5979048"/>
              <a:ext cx="1537254" cy="54629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</a:t>
              </a: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</a:rPr>
                <a:t> </a:t>
              </a: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41992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52320" y="5300942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67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5954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Тема: Боевые награды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57250" y="6038850"/>
            <a:ext cx="6215063" cy="46196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Bookman Old Style" pitchFamily="18" charset="0"/>
              </a:rPr>
              <a:t>Орден Богдана Хмельницкого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214313" y="1628775"/>
            <a:ext cx="6643687" cy="3871913"/>
          </a:xfrm>
          <a:prstGeom prst="wedgeRoundRectCallout">
            <a:avLst>
              <a:gd name="adj1" fmla="val 63565"/>
              <a:gd name="adj2" fmla="val -67477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Орден, который вручали партизанам за отличие в боях при освобождении советской земли от фашистских захватчиков</a:t>
            </a:r>
            <a:endParaRPr lang="ru-RU" sz="320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3012" name="AutoShape 2"/>
          <p:cNvSpPr>
            <a:spLocks noChangeArrowheads="1"/>
          </p:cNvSpPr>
          <p:nvPr/>
        </p:nvSpPr>
        <p:spPr bwMode="auto">
          <a:xfrm>
            <a:off x="7380288" y="4048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40</a:t>
            </a:r>
          </a:p>
        </p:txBody>
      </p:sp>
      <p:pic>
        <p:nvPicPr>
          <p:cNvPr id="5122" name="Picture 2" descr="Боевые ордена СССР - Компания &quot;ТрейдБук&quot;"/>
          <p:cNvPicPr>
            <a:picLocks noChangeAspect="1" noChangeArrowheads="1"/>
          </p:cNvPicPr>
          <p:nvPr/>
        </p:nvPicPr>
        <p:blipFill>
          <a:blip r:embed="rId2"/>
          <a:srcRect b="14572"/>
          <a:stretch>
            <a:fillRect/>
          </a:stretch>
        </p:blipFill>
        <p:spPr bwMode="auto">
          <a:xfrm>
            <a:off x="5976938" y="1700213"/>
            <a:ext cx="320357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4" name="Группа 11"/>
          <p:cNvGrpSpPr>
            <a:grpSpLocks/>
          </p:cNvGrpSpPr>
          <p:nvPr/>
        </p:nvGrpSpPr>
        <p:grpSpPr bwMode="auto">
          <a:xfrm>
            <a:off x="7451725" y="5300663"/>
            <a:ext cx="1609725" cy="1225550"/>
            <a:chOff x="7452320" y="5300942"/>
            <a:chExt cx="1608644" cy="1224668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523710" y="5979903"/>
              <a:ext cx="1537254" cy="545707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43016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52320" y="5300942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70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5954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Тема: Боевые награды</a:t>
            </a:r>
          </a:p>
          <a:p>
            <a:endParaRPr lang="ru-RU" sz="3600" b="1">
              <a:solidFill>
                <a:srgbClr val="FCFC24"/>
              </a:solidFill>
              <a:latin typeface="Bookman Old Style" pitchFamily="18" charset="0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428750" y="6143625"/>
            <a:ext cx="5643563" cy="52387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Орден Красной Звезды</a:t>
            </a:r>
            <a:r>
              <a:rPr lang="ru-RU" sz="2800">
                <a:solidFill>
                  <a:srgbClr val="C00000"/>
                </a:solidFill>
                <a:latin typeface="Bookman Old Style" pitchFamily="18" charset="0"/>
              </a:rPr>
              <a:t> </a:t>
            </a:r>
            <a:r>
              <a:rPr lang="ru-RU" sz="2800" b="1"/>
              <a:t> 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142875" y="1357313"/>
            <a:ext cx="7500938" cy="4592637"/>
          </a:xfrm>
          <a:prstGeom prst="wedgeRoundRectCallout">
            <a:avLst>
              <a:gd name="adj1" fmla="val 63565"/>
              <a:gd name="adj2" fmla="val -73472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Награждение орденом производилось: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За личное мужество и отвагу в боях, отличную организацию и умелое руководство боевыми действиями, способствовавшими успеху советских войск</a:t>
            </a:r>
          </a:p>
        </p:txBody>
      </p:sp>
      <p:sp>
        <p:nvSpPr>
          <p:cNvPr id="44036" name="AutoShape 2"/>
          <p:cNvSpPr>
            <a:spLocks noChangeArrowheads="1"/>
          </p:cNvSpPr>
          <p:nvPr/>
        </p:nvSpPr>
        <p:spPr bwMode="auto">
          <a:xfrm>
            <a:off x="7632700" y="204788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50</a:t>
            </a:r>
          </a:p>
        </p:txBody>
      </p:sp>
      <p:pic>
        <p:nvPicPr>
          <p:cNvPr id="4098" name="Picture 2" descr="Великая Отечественная война - Орден Красной Звезды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3525" y="2143125"/>
            <a:ext cx="25304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038" name="Группа 11"/>
          <p:cNvGrpSpPr>
            <a:grpSpLocks/>
          </p:cNvGrpSpPr>
          <p:nvPr/>
        </p:nvGrpSpPr>
        <p:grpSpPr bwMode="auto">
          <a:xfrm>
            <a:off x="7524750" y="5445125"/>
            <a:ext cx="1619250" cy="1152525"/>
            <a:chOff x="7524328" y="5445221"/>
            <a:chExt cx="1619672" cy="1152135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606900" y="6092702"/>
              <a:ext cx="1537100" cy="504654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44040" name="Picture 2" descr="танк т 34 рисунки Сделай сам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24328" y="5445221"/>
              <a:ext cx="1548802" cy="864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072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643063" y="5876925"/>
            <a:ext cx="4967287" cy="52387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Сталинградская битва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755650" y="1714500"/>
            <a:ext cx="6530975" cy="4000500"/>
          </a:xfrm>
          <a:prstGeom prst="wedgeRoundRectCallout">
            <a:avLst>
              <a:gd name="adj1" fmla="val 57306"/>
              <a:gd name="adj2" fmla="val -73685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Сражение, положившее начало коренному перелому в ходе Великой Отечественной войны? </a:t>
            </a:r>
          </a:p>
        </p:txBody>
      </p:sp>
      <p:sp>
        <p:nvSpPr>
          <p:cNvPr id="18435" name="Text Box 6"/>
          <p:cNvSpPr txBox="1">
            <a:spLocks noChangeArrowheads="1"/>
          </p:cNvSpPr>
          <p:nvPr/>
        </p:nvSpPr>
        <p:spPr bwMode="auto">
          <a:xfrm>
            <a:off x="142875" y="285750"/>
            <a:ext cx="75723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Тема: В</a:t>
            </a:r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еликие сражения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7632700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20</a:t>
            </a:r>
          </a:p>
        </p:txBody>
      </p:sp>
      <p:pic>
        <p:nvPicPr>
          <p:cNvPr id="1843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8" name="Группа 11"/>
          <p:cNvGrpSpPr>
            <a:grpSpLocks/>
          </p:cNvGrpSpPr>
          <p:nvPr/>
        </p:nvGrpSpPr>
        <p:grpSpPr bwMode="auto">
          <a:xfrm>
            <a:off x="7308850" y="5038725"/>
            <a:ext cx="1690688" cy="1384300"/>
            <a:chOff x="7308304" y="5037942"/>
            <a:chExt cx="1691680" cy="1385544"/>
          </a:xfrm>
        </p:grpSpPr>
        <p:sp>
          <p:nvSpPr>
            <p:cNvPr id="9" name="Стрелка вправо с вырезом 8">
              <a:hlinkClick r:id="rId3" action="ppaction://hlinksldjump"/>
            </p:cNvPr>
            <p:cNvSpPr/>
            <p:nvPr/>
          </p:nvSpPr>
          <p:spPr>
            <a:xfrm>
              <a:off x="7510035" y="5876895"/>
              <a:ext cx="1478829" cy="546591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18440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08304" y="5037942"/>
              <a:ext cx="1691680" cy="1055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7173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750" y="5715000"/>
            <a:ext cx="4941888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Брестская крепость</a:t>
            </a:r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0" y="260350"/>
            <a:ext cx="79359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Тема: </a:t>
            </a:r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Великие сражения</a:t>
            </a:r>
          </a:p>
        </p:txBody>
      </p:sp>
      <p:sp>
        <p:nvSpPr>
          <p:cNvPr id="8198" name="AutoShape 6"/>
          <p:cNvSpPr>
            <a:spLocks noChangeArrowheads="1"/>
          </p:cNvSpPr>
          <p:nvPr/>
        </p:nvSpPr>
        <p:spPr bwMode="auto">
          <a:xfrm>
            <a:off x="357188" y="1857375"/>
            <a:ext cx="7527925" cy="3429000"/>
          </a:xfrm>
          <a:prstGeom prst="wedgeRoundRectCallout">
            <a:avLst>
              <a:gd name="adj1" fmla="val 51315"/>
              <a:gd name="adj2" fmla="val -74625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Назовите крепость, которая героически оборонялась с 22 июня до 20-х чисел июля 1941 года в тылу немецких войск</a:t>
            </a:r>
          </a:p>
        </p:txBody>
      </p:sp>
      <p:sp>
        <p:nvSpPr>
          <p:cNvPr id="19460" name="AutoShape 5"/>
          <p:cNvSpPr>
            <a:spLocks noChangeArrowheads="1"/>
          </p:cNvSpPr>
          <p:nvPr/>
        </p:nvSpPr>
        <p:spPr bwMode="auto">
          <a:xfrm>
            <a:off x="7643813" y="1428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30</a:t>
            </a:r>
          </a:p>
        </p:txBody>
      </p:sp>
      <p:pic>
        <p:nvPicPr>
          <p:cNvPr id="19461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2" name="Группа 9"/>
          <p:cNvGrpSpPr>
            <a:grpSpLocks/>
          </p:cNvGrpSpPr>
          <p:nvPr/>
        </p:nvGrpSpPr>
        <p:grpSpPr bwMode="auto">
          <a:xfrm>
            <a:off x="7424738" y="5373688"/>
            <a:ext cx="1649412" cy="1150937"/>
            <a:chOff x="7424180" y="5372950"/>
            <a:chExt cx="1650630" cy="1152393"/>
          </a:xfrm>
        </p:grpSpPr>
        <p:sp>
          <p:nvSpPr>
            <p:cNvPr id="9" name="Стрелка вправо с вырезом 8">
              <a:hlinkClick r:id="rId3" action="ppaction://hlinksldjump" tooltip="В игру"/>
            </p:cNvPr>
            <p:cNvSpPr/>
            <p:nvPr/>
          </p:nvSpPr>
          <p:spPr>
            <a:xfrm>
              <a:off x="7424180" y="6021469"/>
              <a:ext cx="1650630" cy="503874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ea typeface="Batang" pitchFamily="18" charset="-127"/>
                </a:rPr>
                <a:t> </a:t>
              </a: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ea typeface="Batang" pitchFamily="18" charset="-127"/>
                  <a:hlinkClick r:id="rId3" action="ppaction://hlinksldjump"/>
                </a:rPr>
                <a:t>В игру 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  <a:ea typeface="Batang" pitchFamily="18" charset="-127"/>
              </a:endParaRPr>
            </a:p>
          </p:txBody>
        </p:sp>
        <p:pic>
          <p:nvPicPr>
            <p:cNvPr id="19464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68344" y="5372950"/>
              <a:ext cx="1321750" cy="864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819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750" y="5429250"/>
            <a:ext cx="4572000" cy="64611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Кольцо</a:t>
            </a:r>
          </a:p>
        </p:txBody>
      </p:sp>
      <p:sp>
        <p:nvSpPr>
          <p:cNvPr id="20482" name="Text Box 4"/>
          <p:cNvSpPr txBox="1">
            <a:spLocks noChangeArrowheads="1"/>
          </p:cNvSpPr>
          <p:nvPr/>
        </p:nvSpPr>
        <p:spPr bwMode="auto">
          <a:xfrm>
            <a:off x="142875" y="142875"/>
            <a:ext cx="7358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Тема: Великие сражения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96838" y="1285875"/>
            <a:ext cx="8004175" cy="3943350"/>
          </a:xfrm>
          <a:prstGeom prst="wedgeRoundRectCallout">
            <a:avLst>
              <a:gd name="adj1" fmla="val 60671"/>
              <a:gd name="adj2" fmla="val -67093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C00000"/>
              </a:solidFill>
              <a:latin typeface="Bookman Old Style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Кодовое название операции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(30- декабря 1942 года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2 февраля 1943 года)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в результате которой попали в окружение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22"/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немецкие дивизии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Bookman Old Style" pitchFamily="18" charset="0"/>
                <a:cs typeface="+mn-cs"/>
              </a:rPr>
              <a:t>(330 тысяч человек) </a:t>
            </a:r>
          </a:p>
        </p:txBody>
      </p:sp>
      <p:sp>
        <p:nvSpPr>
          <p:cNvPr id="20484" name="AutoShape 6"/>
          <p:cNvSpPr>
            <a:spLocks noChangeArrowheads="1"/>
          </p:cNvSpPr>
          <p:nvPr/>
        </p:nvSpPr>
        <p:spPr bwMode="auto">
          <a:xfrm>
            <a:off x="7632700" y="1428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40</a:t>
            </a:r>
          </a:p>
        </p:txBody>
      </p:sp>
      <p:pic>
        <p:nvPicPr>
          <p:cNvPr id="20485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6" name="Группа 9"/>
          <p:cNvGrpSpPr>
            <a:grpSpLocks/>
          </p:cNvGrpSpPr>
          <p:nvPr/>
        </p:nvGrpSpPr>
        <p:grpSpPr bwMode="auto">
          <a:xfrm>
            <a:off x="7451725" y="5157788"/>
            <a:ext cx="1536700" cy="1265237"/>
            <a:chOff x="7452320" y="5157192"/>
            <a:chExt cx="1536636" cy="1266294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452320" y="5876930"/>
              <a:ext cx="1536636" cy="5465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</a:rPr>
                <a:t>  </a:t>
              </a: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0488" name="Picture 2" descr="танк т 34 рисунки Сделай сам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24328" y="5157192"/>
              <a:ext cx="1332778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2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42988" y="6140450"/>
            <a:ext cx="4752975" cy="646113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Москва</a:t>
            </a:r>
          </a:p>
        </p:txBody>
      </p:sp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214313" y="260350"/>
            <a:ext cx="7721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FCFC24"/>
                </a:solidFill>
                <a:latin typeface="Bookman Old Style" pitchFamily="18" charset="0"/>
              </a:rPr>
              <a:t>Тема: </a:t>
            </a:r>
            <a:r>
              <a:rPr lang="ru-RU" sz="4000" b="1">
                <a:solidFill>
                  <a:srgbClr val="FCFC24"/>
                </a:solidFill>
                <a:latin typeface="Bookman Old Style" pitchFamily="18" charset="0"/>
              </a:rPr>
              <a:t>Великие сражения</a:t>
            </a: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179388" y="1125538"/>
            <a:ext cx="7200900" cy="4859337"/>
          </a:xfrm>
          <a:prstGeom prst="wedgeRoundRectCallout">
            <a:avLst>
              <a:gd name="adj1" fmla="val 73685"/>
              <a:gd name="adj2" fmla="val -69380"/>
              <a:gd name="adj3" fmla="val 16667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В годы Великой Отечественной войны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28 бойцов И.В. Панфилова отразили несколько танковых атак фашистов. Почти все погибли, но врага не пропустили.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Какой город защищали герои-панфиловцы?</a:t>
            </a:r>
          </a:p>
        </p:txBody>
      </p:sp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7704138" y="1428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50</a:t>
            </a:r>
          </a:p>
        </p:txBody>
      </p:sp>
      <p:pic>
        <p:nvPicPr>
          <p:cNvPr id="21509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0" name="Группа 9"/>
          <p:cNvGrpSpPr>
            <a:grpSpLocks/>
          </p:cNvGrpSpPr>
          <p:nvPr/>
        </p:nvGrpSpPr>
        <p:grpSpPr bwMode="auto">
          <a:xfrm>
            <a:off x="7451725" y="5229225"/>
            <a:ext cx="1536700" cy="1295400"/>
            <a:chOff x="7452320" y="5228934"/>
            <a:chExt cx="1536635" cy="1296410"/>
          </a:xfrm>
        </p:grpSpPr>
        <p:sp>
          <p:nvSpPr>
            <p:cNvPr id="9" name="Стрелка вправо с вырезом 8"/>
            <p:cNvSpPr/>
            <p:nvPr/>
          </p:nvSpPr>
          <p:spPr>
            <a:xfrm>
              <a:off x="7590427" y="5939100"/>
              <a:ext cx="1398528" cy="586244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</a:rPr>
                <a:t> </a:t>
              </a: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3" action="ppaction://hlinksldjump"/>
                </a:rPr>
                <a:t>В игру 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1512" name="Picture 2" descr="танк т 34 рисунки Сделай сам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52320" y="5228934"/>
              <a:ext cx="1475656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0245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44500" y="6191250"/>
            <a:ext cx="6913563" cy="523875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Георгий Константинович Жуков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214313" y="1785938"/>
            <a:ext cx="8001000" cy="4159250"/>
          </a:xfrm>
          <a:prstGeom prst="wedgeEllipseCallout">
            <a:avLst>
              <a:gd name="adj1" fmla="val 51718"/>
              <a:gd name="adj2" fmla="val -59801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Первый полководец в период Великой Отечественной войны, получивший звание Маршала Советского Союза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-1643063" y="0"/>
            <a:ext cx="10787063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Тема: </a:t>
            </a:r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Полководцы Великой Отечественной Войны</a:t>
            </a:r>
          </a:p>
        </p:txBody>
      </p:sp>
      <p:sp>
        <p:nvSpPr>
          <p:cNvPr id="22532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10</a:t>
            </a:r>
          </a:p>
        </p:txBody>
      </p:sp>
      <p:pic>
        <p:nvPicPr>
          <p:cNvPr id="2253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8038306" y="320913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Светлана\Pictures\nguyensoaiZu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714500"/>
            <a:ext cx="3086100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5" name="Группа 11"/>
          <p:cNvGrpSpPr>
            <a:grpSpLocks/>
          </p:cNvGrpSpPr>
          <p:nvPr/>
        </p:nvGrpSpPr>
        <p:grpSpPr bwMode="auto">
          <a:xfrm>
            <a:off x="7364413" y="5229225"/>
            <a:ext cx="1600200" cy="1223963"/>
            <a:chOff x="7236296" y="5229200"/>
            <a:chExt cx="1600260" cy="1224136"/>
          </a:xfrm>
        </p:grpSpPr>
        <p:sp>
          <p:nvSpPr>
            <p:cNvPr id="13" name="Стрелка вправо с вырезом 12"/>
            <p:cNvSpPr/>
            <p:nvPr/>
          </p:nvSpPr>
          <p:spPr>
            <a:xfrm>
              <a:off x="7358538" y="5969080"/>
              <a:ext cx="1478018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2537" name="Picture 2" descr="танк т 34 рисунки Сделай сам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11269" grpId="0" animBg="1" autoUpdateAnimBg="0"/>
      <p:bldP spid="1126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00125" y="6143625"/>
            <a:ext cx="6072188" cy="5842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Иван Степанович Конев</a:t>
            </a:r>
          </a:p>
        </p:txBody>
      </p:sp>
      <p:sp>
        <p:nvSpPr>
          <p:cNvPr id="23554" name="AutoShape 4"/>
          <p:cNvSpPr>
            <a:spLocks noChangeArrowheads="1"/>
          </p:cNvSpPr>
          <p:nvPr/>
        </p:nvSpPr>
        <p:spPr bwMode="auto">
          <a:xfrm>
            <a:off x="7572375" y="214313"/>
            <a:ext cx="1368425" cy="1223962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20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827088" y="1714500"/>
            <a:ext cx="7459662" cy="3875088"/>
          </a:xfrm>
          <a:prstGeom prst="wedgeEllipseCallout">
            <a:avLst>
              <a:gd name="adj1" fmla="val 39745"/>
              <a:gd name="adj2" fmla="val -66880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Bookman Old Style" pitchFamily="18" charset="0"/>
              </a:rPr>
              <a:t>В честь какого полководца в Москве произведен салют первой победы?</a:t>
            </a:r>
          </a:p>
        </p:txBody>
      </p:sp>
      <p:sp>
        <p:nvSpPr>
          <p:cNvPr id="23556" name="Rectangle 6"/>
          <p:cNvSpPr>
            <a:spLocks noChangeArrowheads="1"/>
          </p:cNvSpPr>
          <p:nvPr/>
        </p:nvSpPr>
        <p:spPr bwMode="auto">
          <a:xfrm>
            <a:off x="0" y="0"/>
            <a:ext cx="7786688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Тема:</a:t>
            </a:r>
            <a:r>
              <a:rPr lang="ru-RU" sz="4000" b="1">
                <a:solidFill>
                  <a:srgbClr val="FFFF66"/>
                </a:solidFill>
                <a:latin typeface="Bookman Old Style" pitchFamily="18" charset="0"/>
              </a:rPr>
              <a:t> </a:t>
            </a:r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Полководцы Великой</a:t>
            </a:r>
          </a:p>
          <a:p>
            <a:pPr algn="ctr"/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 Отечественной Войны</a:t>
            </a:r>
            <a:endParaRPr lang="ru-RU" sz="3600" b="1">
              <a:solidFill>
                <a:srgbClr val="FFFF66"/>
              </a:solidFill>
              <a:latin typeface="Bookman Old Style" pitchFamily="18" charset="0"/>
            </a:endParaRPr>
          </a:p>
        </p:txBody>
      </p:sp>
      <p:pic>
        <p:nvPicPr>
          <p:cNvPr id="2355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930356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Светлана\Pictures\79846868_2423007_12177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1285875"/>
            <a:ext cx="3402013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9" name="Группа 9"/>
          <p:cNvGrpSpPr>
            <a:grpSpLocks/>
          </p:cNvGrpSpPr>
          <p:nvPr/>
        </p:nvGrpSpPr>
        <p:grpSpPr bwMode="auto">
          <a:xfrm>
            <a:off x="7364413" y="5300663"/>
            <a:ext cx="1600200" cy="1223962"/>
            <a:chOff x="7236296" y="5229200"/>
            <a:chExt cx="1600260" cy="1224136"/>
          </a:xfrm>
        </p:grpSpPr>
        <p:sp>
          <p:nvSpPr>
            <p:cNvPr id="11" name="Стрелка вправо с вырезом 10"/>
            <p:cNvSpPr/>
            <p:nvPr/>
          </p:nvSpPr>
          <p:spPr>
            <a:xfrm>
              <a:off x="7358538" y="5969080"/>
              <a:ext cx="1478018" cy="484256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3561" name="Picture 2" descr="танк т 34 рисунки Сделай сам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293" grpId="0" animBg="1"/>
      <p:bldP spid="1229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2875" y="5857875"/>
            <a:ext cx="7535863" cy="954088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Bookman Old Style" pitchFamily="18" charset="0"/>
              </a:rPr>
              <a:t>Константин Константинович Рокоссовский</a:t>
            </a:r>
            <a:r>
              <a:rPr lang="ru-RU" sz="2800">
                <a:solidFill>
                  <a:srgbClr val="C00000"/>
                </a:solidFill>
                <a:latin typeface="Bookman Old Style" pitchFamily="18" charset="0"/>
              </a:rPr>
              <a:t> </a:t>
            </a:r>
            <a:endParaRPr lang="ru-RU" sz="2800" b="1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-1714500" y="0"/>
            <a:ext cx="10644188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Тема</a:t>
            </a:r>
            <a:r>
              <a:rPr lang="ru-RU" sz="4000" b="1">
                <a:solidFill>
                  <a:srgbClr val="FFFF66"/>
                </a:solidFill>
                <a:latin typeface="Bookman Old Style" pitchFamily="18" charset="0"/>
              </a:rPr>
              <a:t>:</a:t>
            </a:r>
            <a:r>
              <a:rPr lang="ru-RU" sz="4000" b="1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ru-RU" sz="3600" b="1">
                <a:solidFill>
                  <a:srgbClr val="FFFF00"/>
                </a:solidFill>
                <a:latin typeface="Bookman Old Style" pitchFamily="18" charset="0"/>
              </a:rPr>
              <a:t>Полководцы Великой  Отечественной Войны</a:t>
            </a:r>
            <a:endParaRPr lang="ru-RU" sz="3600" b="1">
              <a:solidFill>
                <a:srgbClr val="FFFF66"/>
              </a:solidFill>
              <a:latin typeface="Bookman Old Style" pitchFamily="18" charset="0"/>
            </a:endParaRP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0" y="1857375"/>
            <a:ext cx="7885113" cy="3929063"/>
          </a:xfrm>
          <a:prstGeom prst="wedgeEllipseCallout">
            <a:avLst>
              <a:gd name="adj1" fmla="val 52912"/>
              <a:gd name="adj2" fmla="val -73968"/>
            </a:avLst>
          </a:prstGeom>
          <a:gradFill rotWithShape="1">
            <a:gsLst>
              <a:gs pos="0">
                <a:srgbClr val="005CBF"/>
              </a:gs>
              <a:gs pos="25000">
                <a:srgbClr val="0087E6"/>
              </a:gs>
              <a:gs pos="75000">
                <a:srgbClr val="21D6E0"/>
              </a:gs>
              <a:gs pos="100000">
                <a:srgbClr val="03D4A8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600" b="1">
                <a:solidFill>
                  <a:srgbClr val="C00000"/>
                </a:solidFill>
                <a:latin typeface="Bookman Old Style" pitchFamily="18" charset="0"/>
              </a:rPr>
              <a:t>Назовите имя полководца, который командовал Парадом Победы на Красной площади Москвы</a:t>
            </a:r>
          </a:p>
        </p:txBody>
      </p:sp>
      <p:pic>
        <p:nvPicPr>
          <p:cNvPr id="24580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4111893">
            <a:off x="7789068" y="3202782"/>
            <a:ext cx="1319213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Светлана\Pictures\1336032611_1272295594_48400297_rokossovskiy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1714500"/>
            <a:ext cx="30003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2" name="Группа 9"/>
          <p:cNvGrpSpPr>
            <a:grpSpLocks/>
          </p:cNvGrpSpPr>
          <p:nvPr/>
        </p:nvGrpSpPr>
        <p:grpSpPr bwMode="auto">
          <a:xfrm>
            <a:off x="7596188" y="5300663"/>
            <a:ext cx="1512887" cy="1441450"/>
            <a:chOff x="7236296" y="5229200"/>
            <a:chExt cx="1600260" cy="1224136"/>
          </a:xfrm>
        </p:grpSpPr>
        <p:sp>
          <p:nvSpPr>
            <p:cNvPr id="11" name="Стрелка вправо с вырезом 10"/>
            <p:cNvSpPr/>
            <p:nvPr/>
          </p:nvSpPr>
          <p:spPr>
            <a:xfrm>
              <a:off x="7358876" y="5969343"/>
              <a:ext cx="1477680" cy="483993"/>
            </a:xfrm>
            <a:prstGeom prst="notched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rgbClr val="FFFF00"/>
                  </a:solidFill>
                  <a:latin typeface="Bookman Old Style" pitchFamily="18" charset="0"/>
                  <a:hlinkClick r:id="rId4" action="ppaction://hlinksldjump"/>
                </a:rPr>
                <a:t>В игру</a:t>
              </a:r>
              <a:endParaRPr lang="ru-RU" b="1" dirty="0">
                <a:solidFill>
                  <a:srgbClr val="FFFF00"/>
                </a:solidFill>
                <a:latin typeface="Bookman Old Style" pitchFamily="18" charset="0"/>
              </a:endParaRPr>
            </a:p>
          </p:txBody>
        </p:sp>
        <p:pic>
          <p:nvPicPr>
            <p:cNvPr id="24585" name="Picture 2" descr="танк т 34 рисунки Сделай сам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236296" y="5229200"/>
              <a:ext cx="1548802" cy="93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3" name="AutoShape 4"/>
          <p:cNvSpPr>
            <a:spLocks noChangeArrowheads="1"/>
          </p:cNvSpPr>
          <p:nvPr/>
        </p:nvSpPr>
        <p:spPr bwMode="auto">
          <a:xfrm>
            <a:off x="7380288" y="333375"/>
            <a:ext cx="1368425" cy="1223963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rect">
              <a:fillToRect l="50000" t="50000" r="50000" b="50000"/>
            </a:path>
          </a:gradFill>
          <a:ln w="2540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/>
              <a:t>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318" grpId="1" animBg="1"/>
      <p:bldP spid="13318" grpId="2" animBg="1"/>
    </p:bld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1587</TotalTime>
  <Words>786</Words>
  <Application>Microsoft Office PowerPoint</Application>
  <PresentationFormat>Экран (4:3)</PresentationFormat>
  <Paragraphs>168</Paragraphs>
  <Slides>26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победа</dc:title>
  <dc:creator>Горохова</dc:creator>
  <cp:lastModifiedBy>Светлана</cp:lastModifiedBy>
  <cp:revision>185</cp:revision>
  <dcterms:created xsi:type="dcterms:W3CDTF">2013-11-25T16:17:37Z</dcterms:created>
  <dcterms:modified xsi:type="dcterms:W3CDTF">2020-02-24T11:05:51Z</dcterms:modified>
</cp:coreProperties>
</file>